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1.xml" ContentType="application/inkml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ink/ink2.xml" ContentType="application/inkml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 /><Relationship Id="rId2" Type="http://schemas.openxmlformats.org/package/2006/relationships/metadata/thumbnail" Target="docProps/thumbnail.jpeg" /><Relationship Id="rId1" Type="http://schemas.openxmlformats.org/officeDocument/2006/relationships/officeDocument" Target="ppt/presentation.xml" /><Relationship Id="rId4" Type="http://schemas.openxmlformats.org/officeDocument/2006/relationships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0" r:id="rId1"/>
  </p:sldMasterIdLst>
  <p:notesMasterIdLst>
    <p:notesMasterId r:id="rId227"/>
  </p:notesMasterIdLst>
  <p:handoutMasterIdLst>
    <p:handoutMasterId r:id="rId228"/>
  </p:handoutMasterIdLst>
  <p:sldIdLst>
    <p:sldId id="320" r:id="rId2"/>
    <p:sldId id="461" r:id="rId3"/>
    <p:sldId id="462" r:id="rId4"/>
    <p:sldId id="463" r:id="rId5"/>
    <p:sldId id="464" r:id="rId6"/>
    <p:sldId id="465" r:id="rId7"/>
    <p:sldId id="354" r:id="rId8"/>
    <p:sldId id="375" r:id="rId9"/>
    <p:sldId id="486" r:id="rId10"/>
    <p:sldId id="355" r:id="rId11"/>
    <p:sldId id="357" r:id="rId12"/>
    <p:sldId id="358" r:id="rId13"/>
    <p:sldId id="421" r:id="rId14"/>
    <p:sldId id="361" r:id="rId15"/>
    <p:sldId id="362" r:id="rId16"/>
    <p:sldId id="422" r:id="rId17"/>
    <p:sldId id="365" r:id="rId18"/>
    <p:sldId id="366" r:id="rId19"/>
    <p:sldId id="367" r:id="rId20"/>
    <p:sldId id="423" r:id="rId21"/>
    <p:sldId id="468" r:id="rId22"/>
    <p:sldId id="487" r:id="rId23"/>
    <p:sldId id="371" r:id="rId24"/>
    <p:sldId id="373" r:id="rId25"/>
    <p:sldId id="374" r:id="rId26"/>
    <p:sldId id="376" r:id="rId27"/>
    <p:sldId id="377" r:id="rId28"/>
    <p:sldId id="378" r:id="rId29"/>
    <p:sldId id="379" r:id="rId30"/>
    <p:sldId id="380" r:id="rId31"/>
    <p:sldId id="382" r:id="rId32"/>
    <p:sldId id="384" r:id="rId33"/>
    <p:sldId id="385" r:id="rId34"/>
    <p:sldId id="388" r:id="rId35"/>
    <p:sldId id="389" r:id="rId36"/>
    <p:sldId id="424" r:id="rId37"/>
    <p:sldId id="392" r:id="rId38"/>
    <p:sldId id="393" r:id="rId39"/>
    <p:sldId id="394" r:id="rId40"/>
    <p:sldId id="395" r:id="rId41"/>
    <p:sldId id="396" r:id="rId42"/>
    <p:sldId id="397" r:id="rId43"/>
    <p:sldId id="399" r:id="rId44"/>
    <p:sldId id="425" r:id="rId45"/>
    <p:sldId id="485" r:id="rId46"/>
    <p:sldId id="403" r:id="rId47"/>
    <p:sldId id="404" r:id="rId48"/>
    <p:sldId id="406" r:id="rId49"/>
    <p:sldId id="407" r:id="rId50"/>
    <p:sldId id="408" r:id="rId51"/>
    <p:sldId id="409" r:id="rId52"/>
    <p:sldId id="411" r:id="rId53"/>
    <p:sldId id="412" r:id="rId54"/>
    <p:sldId id="426" r:id="rId55"/>
    <p:sldId id="477" r:id="rId56"/>
    <p:sldId id="416" r:id="rId57"/>
    <p:sldId id="417" r:id="rId58"/>
    <p:sldId id="419" r:id="rId59"/>
    <p:sldId id="491" r:id="rId60"/>
    <p:sldId id="492" r:id="rId61"/>
    <p:sldId id="493" r:id="rId62"/>
    <p:sldId id="494" r:id="rId63"/>
    <p:sldId id="495" r:id="rId64"/>
    <p:sldId id="497" r:id="rId65"/>
    <p:sldId id="498" r:id="rId66"/>
    <p:sldId id="499" r:id="rId67"/>
    <p:sldId id="500" r:id="rId68"/>
    <p:sldId id="502" r:id="rId69"/>
    <p:sldId id="503" r:id="rId70"/>
    <p:sldId id="504" r:id="rId71"/>
    <p:sldId id="506" r:id="rId72"/>
    <p:sldId id="507" r:id="rId73"/>
    <p:sldId id="508" r:id="rId74"/>
    <p:sldId id="509" r:id="rId75"/>
    <p:sldId id="510" r:id="rId76"/>
    <p:sldId id="511" r:id="rId77"/>
    <p:sldId id="512" r:id="rId78"/>
    <p:sldId id="513" r:id="rId79"/>
    <p:sldId id="514" r:id="rId80"/>
    <p:sldId id="515" r:id="rId81"/>
    <p:sldId id="516" r:id="rId82"/>
    <p:sldId id="517" r:id="rId83"/>
    <p:sldId id="518" r:id="rId84"/>
    <p:sldId id="519" r:id="rId85"/>
    <p:sldId id="520" r:id="rId86"/>
    <p:sldId id="521" r:id="rId87"/>
    <p:sldId id="522" r:id="rId88"/>
    <p:sldId id="523" r:id="rId89"/>
    <p:sldId id="524" r:id="rId90"/>
    <p:sldId id="525" r:id="rId91"/>
    <p:sldId id="526" r:id="rId92"/>
    <p:sldId id="530" r:id="rId93"/>
    <p:sldId id="531" r:id="rId94"/>
    <p:sldId id="532" r:id="rId95"/>
    <p:sldId id="533" r:id="rId96"/>
    <p:sldId id="534" r:id="rId97"/>
    <p:sldId id="535" r:id="rId98"/>
    <p:sldId id="536" r:id="rId99"/>
    <p:sldId id="537" r:id="rId100"/>
    <p:sldId id="538" r:id="rId101"/>
    <p:sldId id="539" r:id="rId102"/>
    <p:sldId id="540" r:id="rId103"/>
    <p:sldId id="541" r:id="rId104"/>
    <p:sldId id="542" r:id="rId105"/>
    <p:sldId id="543" r:id="rId106"/>
    <p:sldId id="544" r:id="rId107"/>
    <p:sldId id="545" r:id="rId108"/>
    <p:sldId id="546" r:id="rId109"/>
    <p:sldId id="547" r:id="rId110"/>
    <p:sldId id="548" r:id="rId111"/>
    <p:sldId id="549" r:id="rId112"/>
    <p:sldId id="550" r:id="rId113"/>
    <p:sldId id="551" r:id="rId114"/>
    <p:sldId id="552" r:id="rId115"/>
    <p:sldId id="553" r:id="rId116"/>
    <p:sldId id="555" r:id="rId117"/>
    <p:sldId id="556" r:id="rId118"/>
    <p:sldId id="557" r:id="rId119"/>
    <p:sldId id="558" r:id="rId120"/>
    <p:sldId id="559" r:id="rId121"/>
    <p:sldId id="560" r:id="rId122"/>
    <p:sldId id="561" r:id="rId123"/>
    <p:sldId id="562" r:id="rId124"/>
    <p:sldId id="563" r:id="rId125"/>
    <p:sldId id="564" r:id="rId126"/>
    <p:sldId id="565" r:id="rId127"/>
    <p:sldId id="566" r:id="rId128"/>
    <p:sldId id="567" r:id="rId129"/>
    <p:sldId id="569" r:id="rId130"/>
    <p:sldId id="570" r:id="rId131"/>
    <p:sldId id="571" r:id="rId132"/>
    <p:sldId id="572" r:id="rId133"/>
    <p:sldId id="574" r:id="rId134"/>
    <p:sldId id="575" r:id="rId135"/>
    <p:sldId id="584" r:id="rId136"/>
    <p:sldId id="586" r:id="rId137"/>
    <p:sldId id="587" r:id="rId138"/>
    <p:sldId id="589" r:id="rId139"/>
    <p:sldId id="590" r:id="rId140"/>
    <p:sldId id="591" r:id="rId141"/>
    <p:sldId id="592" r:id="rId142"/>
    <p:sldId id="593" r:id="rId143"/>
    <p:sldId id="595" r:id="rId144"/>
    <p:sldId id="597" r:id="rId145"/>
    <p:sldId id="598" r:id="rId146"/>
    <p:sldId id="599" r:id="rId147"/>
    <p:sldId id="600" r:id="rId148"/>
    <p:sldId id="602" r:id="rId149"/>
    <p:sldId id="604" r:id="rId150"/>
    <p:sldId id="606" r:id="rId151"/>
    <p:sldId id="607" r:id="rId152"/>
    <p:sldId id="609" r:id="rId153"/>
    <p:sldId id="611" r:id="rId154"/>
    <p:sldId id="612" r:id="rId155"/>
    <p:sldId id="613" r:id="rId156"/>
    <p:sldId id="614" r:id="rId157"/>
    <p:sldId id="616" r:id="rId158"/>
    <p:sldId id="617" r:id="rId159"/>
    <p:sldId id="625" r:id="rId160"/>
    <p:sldId id="626" r:id="rId161"/>
    <p:sldId id="627" r:id="rId162"/>
    <p:sldId id="628" r:id="rId163"/>
    <p:sldId id="629" r:id="rId164"/>
    <p:sldId id="630" r:id="rId165"/>
    <p:sldId id="631" r:id="rId166"/>
    <p:sldId id="632" r:id="rId167"/>
    <p:sldId id="633" r:id="rId168"/>
    <p:sldId id="634" r:id="rId169"/>
    <p:sldId id="635" r:id="rId170"/>
    <p:sldId id="636" r:id="rId171"/>
    <p:sldId id="637" r:id="rId172"/>
    <p:sldId id="638" r:id="rId173"/>
    <p:sldId id="639" r:id="rId174"/>
    <p:sldId id="640" r:id="rId175"/>
    <p:sldId id="641" r:id="rId176"/>
    <p:sldId id="642" r:id="rId177"/>
    <p:sldId id="643" r:id="rId178"/>
    <p:sldId id="644" r:id="rId179"/>
    <p:sldId id="645" r:id="rId180"/>
    <p:sldId id="646" r:id="rId181"/>
    <p:sldId id="647" r:id="rId182"/>
    <p:sldId id="648" r:id="rId183"/>
    <p:sldId id="649" r:id="rId184"/>
    <p:sldId id="650" r:id="rId185"/>
    <p:sldId id="651" r:id="rId186"/>
    <p:sldId id="652" r:id="rId187"/>
    <p:sldId id="653" r:id="rId188"/>
    <p:sldId id="654" r:id="rId189"/>
    <p:sldId id="655" r:id="rId190"/>
    <p:sldId id="656" r:id="rId191"/>
    <p:sldId id="657" r:id="rId192"/>
    <p:sldId id="658" r:id="rId193"/>
    <p:sldId id="659" r:id="rId194"/>
    <p:sldId id="660" r:id="rId195"/>
    <p:sldId id="661" r:id="rId196"/>
    <p:sldId id="662" r:id="rId197"/>
    <p:sldId id="663" r:id="rId198"/>
    <p:sldId id="664" r:id="rId199"/>
    <p:sldId id="665" r:id="rId200"/>
    <p:sldId id="666" r:id="rId201"/>
    <p:sldId id="667" r:id="rId202"/>
    <p:sldId id="668" r:id="rId203"/>
    <p:sldId id="669" r:id="rId204"/>
    <p:sldId id="670" r:id="rId205"/>
    <p:sldId id="671" r:id="rId206"/>
    <p:sldId id="672" r:id="rId207"/>
    <p:sldId id="673" r:id="rId208"/>
    <p:sldId id="674" r:id="rId209"/>
    <p:sldId id="675" r:id="rId210"/>
    <p:sldId id="676" r:id="rId211"/>
    <p:sldId id="677" r:id="rId212"/>
    <p:sldId id="678" r:id="rId213"/>
    <p:sldId id="679" r:id="rId214"/>
    <p:sldId id="680" r:id="rId215"/>
    <p:sldId id="681" r:id="rId216"/>
    <p:sldId id="682" r:id="rId217"/>
    <p:sldId id="683" r:id="rId218"/>
    <p:sldId id="684" r:id="rId219"/>
    <p:sldId id="685" r:id="rId220"/>
    <p:sldId id="686" r:id="rId221"/>
    <p:sldId id="687" r:id="rId222"/>
    <p:sldId id="688" r:id="rId223"/>
    <p:sldId id="689" r:id="rId224"/>
    <p:sldId id="690" r:id="rId225"/>
    <p:sldId id="691" r:id="rId226"/>
  </p:sldIdLst>
  <p:sldSz cx="9144000" cy="6858000" type="screen4x3"/>
  <p:notesSz cx="6881813" cy="9296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5pPr>
    <a:lvl6pPr marL="2286000" algn="l" defTabSz="914400" rtl="0" eaLnBrk="1" latinLnBrk="0" hangingPunct="1"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6pPr>
    <a:lvl7pPr marL="2743200" algn="l" defTabSz="914400" rtl="0" eaLnBrk="1" latinLnBrk="0" hangingPunct="1"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7pPr>
    <a:lvl8pPr marL="3200400" algn="l" defTabSz="914400" rtl="0" eaLnBrk="1" latinLnBrk="0" hangingPunct="1"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8pPr>
    <a:lvl9pPr marL="3657600" algn="l" defTabSz="914400" rtl="0" eaLnBrk="1" latinLnBrk="0" hangingPunct="1"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16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AF2E"/>
    <a:srgbClr val="FFFFFF"/>
    <a:srgbClr val="EBFFD2"/>
    <a:srgbClr val="A4F6F0"/>
    <a:srgbClr val="E8FFC8"/>
    <a:srgbClr val="FAF7C8"/>
    <a:srgbClr val="FAF8C8"/>
    <a:srgbClr val="F5FFC2"/>
    <a:srgbClr val="EBFFDC"/>
    <a:srgbClr val="FAF8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53" autoAdjust="0"/>
    <p:restoredTop sz="94660" autoAdjust="0"/>
  </p:normalViewPr>
  <p:slideViewPr>
    <p:cSldViewPr>
      <p:cViewPr varScale="1">
        <p:scale>
          <a:sx n="105" d="100"/>
          <a:sy n="105" d="100"/>
        </p:scale>
        <p:origin x="1662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  <p:sld r:id="rId11" collapse="1"/>
      <p:sld r:id="rId12" collapse="1"/>
      <p:sld r:id="rId13" collapse="1"/>
      <p:sld r:id="rId14" collapse="1"/>
      <p:sld r:id="rId15" collapse="1"/>
      <p:sld r:id="rId16" collapse="1"/>
      <p:sld r:id="rId17" collapse="1"/>
      <p:sld r:id="rId18" collapse="1"/>
      <p:sld r:id="rId19" collapse="1"/>
      <p:sld r:id="rId20" collapse="1"/>
      <p:sld r:id="rId21" collapse="1"/>
      <p:sld r:id="rId22" collapse="1"/>
      <p:sld r:id="rId23" collapse="1"/>
      <p:sld r:id="rId24" collapse="1"/>
      <p:sld r:id="rId25" collapse="1"/>
      <p:sld r:id="rId26" collapse="1"/>
      <p:sld r:id="rId27" collapse="1"/>
      <p:sld r:id="rId28" collapse="1"/>
      <p:sld r:id="rId29" collapse="1"/>
      <p:sld r:id="rId30" collapse="1"/>
      <p:sld r:id="rId31" collapse="1"/>
      <p:sld r:id="rId32" collapse="1"/>
      <p:sld r:id="rId33" collapse="1"/>
      <p:sld r:id="rId34" collapse="1"/>
      <p:sld r:id="rId35" collapse="1"/>
      <p:sld r:id="rId36" collapse="1"/>
      <p:sld r:id="rId37" collapse="1"/>
      <p:sld r:id="rId38" collapse="1"/>
      <p:sld r:id="rId39" collapse="1"/>
      <p:sld r:id="rId40" collapse="1"/>
      <p:sld r:id="rId41" collapse="1"/>
      <p:sld r:id="rId42" collapse="1"/>
      <p:sld r:id="rId43" collapse="1"/>
      <p:sld r:id="rId44" collapse="1"/>
      <p:sld r:id="rId45" collapse="1"/>
      <p:sld r:id="rId46" collapse="1"/>
      <p:sld r:id="rId47" collapse="1"/>
      <p:sld r:id="rId48" collapse="1"/>
      <p:sld r:id="rId49" collapse="1"/>
      <p:sld r:id="rId50" collapse="1"/>
      <p:sld r:id="rId5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2" d="100"/>
          <a:sy n="82" d="100"/>
        </p:scale>
        <p:origin x="-1998" y="-84"/>
      </p:cViewPr>
      <p:guideLst>
        <p:guide orient="horz" pos="2928"/>
        <p:guide pos="216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 /><Relationship Id="rId21" Type="http://schemas.openxmlformats.org/officeDocument/2006/relationships/slide" Target="slides/slide20.xml" /><Relationship Id="rId42" Type="http://schemas.openxmlformats.org/officeDocument/2006/relationships/slide" Target="slides/slide41.xml" /><Relationship Id="rId63" Type="http://schemas.openxmlformats.org/officeDocument/2006/relationships/slide" Target="slides/slide62.xml" /><Relationship Id="rId84" Type="http://schemas.openxmlformats.org/officeDocument/2006/relationships/slide" Target="slides/slide83.xml" /><Relationship Id="rId138" Type="http://schemas.openxmlformats.org/officeDocument/2006/relationships/slide" Target="slides/slide137.xml" /><Relationship Id="rId159" Type="http://schemas.openxmlformats.org/officeDocument/2006/relationships/slide" Target="slides/slide158.xml" /><Relationship Id="rId170" Type="http://schemas.openxmlformats.org/officeDocument/2006/relationships/slide" Target="slides/slide169.xml" /><Relationship Id="rId191" Type="http://schemas.openxmlformats.org/officeDocument/2006/relationships/slide" Target="slides/slide190.xml" /><Relationship Id="rId205" Type="http://schemas.openxmlformats.org/officeDocument/2006/relationships/slide" Target="slides/slide204.xml" /><Relationship Id="rId226" Type="http://schemas.openxmlformats.org/officeDocument/2006/relationships/slide" Target="slides/slide225.xml" /><Relationship Id="rId107" Type="http://schemas.openxmlformats.org/officeDocument/2006/relationships/slide" Target="slides/slide106.xml" /><Relationship Id="rId11" Type="http://schemas.openxmlformats.org/officeDocument/2006/relationships/slide" Target="slides/slide10.xml" /><Relationship Id="rId32" Type="http://schemas.openxmlformats.org/officeDocument/2006/relationships/slide" Target="slides/slide31.xml" /><Relationship Id="rId53" Type="http://schemas.openxmlformats.org/officeDocument/2006/relationships/slide" Target="slides/slide52.xml" /><Relationship Id="rId74" Type="http://schemas.openxmlformats.org/officeDocument/2006/relationships/slide" Target="slides/slide73.xml" /><Relationship Id="rId128" Type="http://schemas.openxmlformats.org/officeDocument/2006/relationships/slide" Target="slides/slide127.xml" /><Relationship Id="rId149" Type="http://schemas.openxmlformats.org/officeDocument/2006/relationships/slide" Target="slides/slide148.xml" /><Relationship Id="rId5" Type="http://schemas.openxmlformats.org/officeDocument/2006/relationships/slide" Target="slides/slide4.xml" /><Relationship Id="rId95" Type="http://schemas.openxmlformats.org/officeDocument/2006/relationships/slide" Target="slides/slide94.xml" /><Relationship Id="rId160" Type="http://schemas.openxmlformats.org/officeDocument/2006/relationships/slide" Target="slides/slide159.xml" /><Relationship Id="rId181" Type="http://schemas.openxmlformats.org/officeDocument/2006/relationships/slide" Target="slides/slide180.xml" /><Relationship Id="rId216" Type="http://schemas.openxmlformats.org/officeDocument/2006/relationships/slide" Target="slides/slide215.xml" /><Relationship Id="rId22" Type="http://schemas.openxmlformats.org/officeDocument/2006/relationships/slide" Target="slides/slide21.xml" /><Relationship Id="rId27" Type="http://schemas.openxmlformats.org/officeDocument/2006/relationships/slide" Target="slides/slide26.xml" /><Relationship Id="rId43" Type="http://schemas.openxmlformats.org/officeDocument/2006/relationships/slide" Target="slides/slide42.xml" /><Relationship Id="rId48" Type="http://schemas.openxmlformats.org/officeDocument/2006/relationships/slide" Target="slides/slide47.xml" /><Relationship Id="rId64" Type="http://schemas.openxmlformats.org/officeDocument/2006/relationships/slide" Target="slides/slide63.xml" /><Relationship Id="rId69" Type="http://schemas.openxmlformats.org/officeDocument/2006/relationships/slide" Target="slides/slide68.xml" /><Relationship Id="rId113" Type="http://schemas.openxmlformats.org/officeDocument/2006/relationships/slide" Target="slides/slide112.xml" /><Relationship Id="rId118" Type="http://schemas.openxmlformats.org/officeDocument/2006/relationships/slide" Target="slides/slide117.xml" /><Relationship Id="rId134" Type="http://schemas.openxmlformats.org/officeDocument/2006/relationships/slide" Target="slides/slide133.xml" /><Relationship Id="rId139" Type="http://schemas.openxmlformats.org/officeDocument/2006/relationships/slide" Target="slides/slide138.xml" /><Relationship Id="rId80" Type="http://schemas.openxmlformats.org/officeDocument/2006/relationships/slide" Target="slides/slide79.xml" /><Relationship Id="rId85" Type="http://schemas.openxmlformats.org/officeDocument/2006/relationships/slide" Target="slides/slide84.xml" /><Relationship Id="rId150" Type="http://schemas.openxmlformats.org/officeDocument/2006/relationships/slide" Target="slides/slide149.xml" /><Relationship Id="rId155" Type="http://schemas.openxmlformats.org/officeDocument/2006/relationships/slide" Target="slides/slide154.xml" /><Relationship Id="rId171" Type="http://schemas.openxmlformats.org/officeDocument/2006/relationships/slide" Target="slides/slide170.xml" /><Relationship Id="rId176" Type="http://schemas.openxmlformats.org/officeDocument/2006/relationships/slide" Target="slides/slide175.xml" /><Relationship Id="rId192" Type="http://schemas.openxmlformats.org/officeDocument/2006/relationships/slide" Target="slides/slide191.xml" /><Relationship Id="rId197" Type="http://schemas.openxmlformats.org/officeDocument/2006/relationships/slide" Target="slides/slide196.xml" /><Relationship Id="rId206" Type="http://schemas.openxmlformats.org/officeDocument/2006/relationships/slide" Target="slides/slide205.xml" /><Relationship Id="rId227" Type="http://schemas.openxmlformats.org/officeDocument/2006/relationships/notesMaster" Target="notesMasters/notesMaster1.xml" /><Relationship Id="rId201" Type="http://schemas.openxmlformats.org/officeDocument/2006/relationships/slide" Target="slides/slide200.xml" /><Relationship Id="rId222" Type="http://schemas.openxmlformats.org/officeDocument/2006/relationships/slide" Target="slides/slide221.xml" /><Relationship Id="rId12" Type="http://schemas.openxmlformats.org/officeDocument/2006/relationships/slide" Target="slides/slide11.xml" /><Relationship Id="rId17" Type="http://schemas.openxmlformats.org/officeDocument/2006/relationships/slide" Target="slides/slide16.xml" /><Relationship Id="rId33" Type="http://schemas.openxmlformats.org/officeDocument/2006/relationships/slide" Target="slides/slide32.xml" /><Relationship Id="rId38" Type="http://schemas.openxmlformats.org/officeDocument/2006/relationships/slide" Target="slides/slide37.xml" /><Relationship Id="rId59" Type="http://schemas.openxmlformats.org/officeDocument/2006/relationships/slide" Target="slides/slide58.xml" /><Relationship Id="rId103" Type="http://schemas.openxmlformats.org/officeDocument/2006/relationships/slide" Target="slides/slide102.xml" /><Relationship Id="rId108" Type="http://schemas.openxmlformats.org/officeDocument/2006/relationships/slide" Target="slides/slide107.xml" /><Relationship Id="rId124" Type="http://schemas.openxmlformats.org/officeDocument/2006/relationships/slide" Target="slides/slide123.xml" /><Relationship Id="rId129" Type="http://schemas.openxmlformats.org/officeDocument/2006/relationships/slide" Target="slides/slide128.xml" /><Relationship Id="rId54" Type="http://schemas.openxmlformats.org/officeDocument/2006/relationships/slide" Target="slides/slide53.xml" /><Relationship Id="rId70" Type="http://schemas.openxmlformats.org/officeDocument/2006/relationships/slide" Target="slides/slide69.xml" /><Relationship Id="rId75" Type="http://schemas.openxmlformats.org/officeDocument/2006/relationships/slide" Target="slides/slide74.xml" /><Relationship Id="rId91" Type="http://schemas.openxmlformats.org/officeDocument/2006/relationships/slide" Target="slides/slide90.xml" /><Relationship Id="rId96" Type="http://schemas.openxmlformats.org/officeDocument/2006/relationships/slide" Target="slides/slide95.xml" /><Relationship Id="rId140" Type="http://schemas.openxmlformats.org/officeDocument/2006/relationships/slide" Target="slides/slide139.xml" /><Relationship Id="rId145" Type="http://schemas.openxmlformats.org/officeDocument/2006/relationships/slide" Target="slides/slide144.xml" /><Relationship Id="rId161" Type="http://schemas.openxmlformats.org/officeDocument/2006/relationships/slide" Target="slides/slide160.xml" /><Relationship Id="rId166" Type="http://schemas.openxmlformats.org/officeDocument/2006/relationships/slide" Target="slides/slide165.xml" /><Relationship Id="rId182" Type="http://schemas.openxmlformats.org/officeDocument/2006/relationships/slide" Target="slides/slide181.xml" /><Relationship Id="rId187" Type="http://schemas.openxmlformats.org/officeDocument/2006/relationships/slide" Target="slides/slide186.xml" /><Relationship Id="rId217" Type="http://schemas.openxmlformats.org/officeDocument/2006/relationships/slide" Target="slides/slide216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212" Type="http://schemas.openxmlformats.org/officeDocument/2006/relationships/slide" Target="slides/slide211.xml" /><Relationship Id="rId23" Type="http://schemas.openxmlformats.org/officeDocument/2006/relationships/slide" Target="slides/slide22.xml" /><Relationship Id="rId28" Type="http://schemas.openxmlformats.org/officeDocument/2006/relationships/slide" Target="slides/slide27.xml" /><Relationship Id="rId49" Type="http://schemas.openxmlformats.org/officeDocument/2006/relationships/slide" Target="slides/slide48.xml" /><Relationship Id="rId114" Type="http://schemas.openxmlformats.org/officeDocument/2006/relationships/slide" Target="slides/slide113.xml" /><Relationship Id="rId119" Type="http://schemas.openxmlformats.org/officeDocument/2006/relationships/slide" Target="slides/slide118.xml" /><Relationship Id="rId44" Type="http://schemas.openxmlformats.org/officeDocument/2006/relationships/slide" Target="slides/slide43.xml" /><Relationship Id="rId60" Type="http://schemas.openxmlformats.org/officeDocument/2006/relationships/slide" Target="slides/slide59.xml" /><Relationship Id="rId65" Type="http://schemas.openxmlformats.org/officeDocument/2006/relationships/slide" Target="slides/slide64.xml" /><Relationship Id="rId81" Type="http://schemas.openxmlformats.org/officeDocument/2006/relationships/slide" Target="slides/slide80.xml" /><Relationship Id="rId86" Type="http://schemas.openxmlformats.org/officeDocument/2006/relationships/slide" Target="slides/slide85.xml" /><Relationship Id="rId130" Type="http://schemas.openxmlformats.org/officeDocument/2006/relationships/slide" Target="slides/slide129.xml" /><Relationship Id="rId135" Type="http://schemas.openxmlformats.org/officeDocument/2006/relationships/slide" Target="slides/slide134.xml" /><Relationship Id="rId151" Type="http://schemas.openxmlformats.org/officeDocument/2006/relationships/slide" Target="slides/slide150.xml" /><Relationship Id="rId156" Type="http://schemas.openxmlformats.org/officeDocument/2006/relationships/slide" Target="slides/slide155.xml" /><Relationship Id="rId177" Type="http://schemas.openxmlformats.org/officeDocument/2006/relationships/slide" Target="slides/slide176.xml" /><Relationship Id="rId198" Type="http://schemas.openxmlformats.org/officeDocument/2006/relationships/slide" Target="slides/slide197.xml" /><Relationship Id="rId172" Type="http://schemas.openxmlformats.org/officeDocument/2006/relationships/slide" Target="slides/slide171.xml" /><Relationship Id="rId193" Type="http://schemas.openxmlformats.org/officeDocument/2006/relationships/slide" Target="slides/slide192.xml" /><Relationship Id="rId202" Type="http://schemas.openxmlformats.org/officeDocument/2006/relationships/slide" Target="slides/slide201.xml" /><Relationship Id="rId207" Type="http://schemas.openxmlformats.org/officeDocument/2006/relationships/slide" Target="slides/slide206.xml" /><Relationship Id="rId223" Type="http://schemas.openxmlformats.org/officeDocument/2006/relationships/slide" Target="slides/slide222.xml" /><Relationship Id="rId228" Type="http://schemas.openxmlformats.org/officeDocument/2006/relationships/handoutMaster" Target="handoutMasters/handoutMaster1.xml" /><Relationship Id="rId13" Type="http://schemas.openxmlformats.org/officeDocument/2006/relationships/slide" Target="slides/slide12.xml" /><Relationship Id="rId18" Type="http://schemas.openxmlformats.org/officeDocument/2006/relationships/slide" Target="slides/slide17.xml" /><Relationship Id="rId39" Type="http://schemas.openxmlformats.org/officeDocument/2006/relationships/slide" Target="slides/slide38.xml" /><Relationship Id="rId109" Type="http://schemas.openxmlformats.org/officeDocument/2006/relationships/slide" Target="slides/slide108.xml" /><Relationship Id="rId34" Type="http://schemas.openxmlformats.org/officeDocument/2006/relationships/slide" Target="slides/slide33.xml" /><Relationship Id="rId50" Type="http://schemas.openxmlformats.org/officeDocument/2006/relationships/slide" Target="slides/slide49.xml" /><Relationship Id="rId55" Type="http://schemas.openxmlformats.org/officeDocument/2006/relationships/slide" Target="slides/slide54.xml" /><Relationship Id="rId76" Type="http://schemas.openxmlformats.org/officeDocument/2006/relationships/slide" Target="slides/slide75.xml" /><Relationship Id="rId97" Type="http://schemas.openxmlformats.org/officeDocument/2006/relationships/slide" Target="slides/slide96.xml" /><Relationship Id="rId104" Type="http://schemas.openxmlformats.org/officeDocument/2006/relationships/slide" Target="slides/slide103.xml" /><Relationship Id="rId120" Type="http://schemas.openxmlformats.org/officeDocument/2006/relationships/slide" Target="slides/slide119.xml" /><Relationship Id="rId125" Type="http://schemas.openxmlformats.org/officeDocument/2006/relationships/slide" Target="slides/slide124.xml" /><Relationship Id="rId141" Type="http://schemas.openxmlformats.org/officeDocument/2006/relationships/slide" Target="slides/slide140.xml" /><Relationship Id="rId146" Type="http://schemas.openxmlformats.org/officeDocument/2006/relationships/slide" Target="slides/slide145.xml" /><Relationship Id="rId167" Type="http://schemas.openxmlformats.org/officeDocument/2006/relationships/slide" Target="slides/slide166.xml" /><Relationship Id="rId188" Type="http://schemas.openxmlformats.org/officeDocument/2006/relationships/slide" Target="slides/slide187.xml" /><Relationship Id="rId7" Type="http://schemas.openxmlformats.org/officeDocument/2006/relationships/slide" Target="slides/slide6.xml" /><Relationship Id="rId71" Type="http://schemas.openxmlformats.org/officeDocument/2006/relationships/slide" Target="slides/slide70.xml" /><Relationship Id="rId92" Type="http://schemas.openxmlformats.org/officeDocument/2006/relationships/slide" Target="slides/slide91.xml" /><Relationship Id="rId162" Type="http://schemas.openxmlformats.org/officeDocument/2006/relationships/slide" Target="slides/slide161.xml" /><Relationship Id="rId183" Type="http://schemas.openxmlformats.org/officeDocument/2006/relationships/slide" Target="slides/slide182.xml" /><Relationship Id="rId213" Type="http://schemas.openxmlformats.org/officeDocument/2006/relationships/slide" Target="slides/slide212.xml" /><Relationship Id="rId218" Type="http://schemas.openxmlformats.org/officeDocument/2006/relationships/slide" Target="slides/slide217.xml" /><Relationship Id="rId2" Type="http://schemas.openxmlformats.org/officeDocument/2006/relationships/slide" Target="slides/slide1.xml" /><Relationship Id="rId29" Type="http://schemas.openxmlformats.org/officeDocument/2006/relationships/slide" Target="slides/slide28.xml" /><Relationship Id="rId24" Type="http://schemas.openxmlformats.org/officeDocument/2006/relationships/slide" Target="slides/slide23.xml" /><Relationship Id="rId40" Type="http://schemas.openxmlformats.org/officeDocument/2006/relationships/slide" Target="slides/slide39.xml" /><Relationship Id="rId45" Type="http://schemas.openxmlformats.org/officeDocument/2006/relationships/slide" Target="slides/slide44.xml" /><Relationship Id="rId66" Type="http://schemas.openxmlformats.org/officeDocument/2006/relationships/slide" Target="slides/slide65.xml" /><Relationship Id="rId87" Type="http://schemas.openxmlformats.org/officeDocument/2006/relationships/slide" Target="slides/slide86.xml" /><Relationship Id="rId110" Type="http://schemas.openxmlformats.org/officeDocument/2006/relationships/slide" Target="slides/slide109.xml" /><Relationship Id="rId115" Type="http://schemas.openxmlformats.org/officeDocument/2006/relationships/slide" Target="slides/slide114.xml" /><Relationship Id="rId131" Type="http://schemas.openxmlformats.org/officeDocument/2006/relationships/slide" Target="slides/slide130.xml" /><Relationship Id="rId136" Type="http://schemas.openxmlformats.org/officeDocument/2006/relationships/slide" Target="slides/slide135.xml" /><Relationship Id="rId157" Type="http://schemas.openxmlformats.org/officeDocument/2006/relationships/slide" Target="slides/slide156.xml" /><Relationship Id="rId178" Type="http://schemas.openxmlformats.org/officeDocument/2006/relationships/slide" Target="slides/slide177.xml" /><Relationship Id="rId61" Type="http://schemas.openxmlformats.org/officeDocument/2006/relationships/slide" Target="slides/slide60.xml" /><Relationship Id="rId82" Type="http://schemas.openxmlformats.org/officeDocument/2006/relationships/slide" Target="slides/slide81.xml" /><Relationship Id="rId152" Type="http://schemas.openxmlformats.org/officeDocument/2006/relationships/slide" Target="slides/slide151.xml" /><Relationship Id="rId173" Type="http://schemas.openxmlformats.org/officeDocument/2006/relationships/slide" Target="slides/slide172.xml" /><Relationship Id="rId194" Type="http://schemas.openxmlformats.org/officeDocument/2006/relationships/slide" Target="slides/slide193.xml" /><Relationship Id="rId199" Type="http://schemas.openxmlformats.org/officeDocument/2006/relationships/slide" Target="slides/slide198.xml" /><Relationship Id="rId203" Type="http://schemas.openxmlformats.org/officeDocument/2006/relationships/slide" Target="slides/slide202.xml" /><Relationship Id="rId208" Type="http://schemas.openxmlformats.org/officeDocument/2006/relationships/slide" Target="slides/slide207.xml" /><Relationship Id="rId229" Type="http://schemas.openxmlformats.org/officeDocument/2006/relationships/presProps" Target="presProps.xml" /><Relationship Id="rId19" Type="http://schemas.openxmlformats.org/officeDocument/2006/relationships/slide" Target="slides/slide18.xml" /><Relationship Id="rId224" Type="http://schemas.openxmlformats.org/officeDocument/2006/relationships/slide" Target="slides/slide223.xml" /><Relationship Id="rId14" Type="http://schemas.openxmlformats.org/officeDocument/2006/relationships/slide" Target="slides/slide13.xml" /><Relationship Id="rId30" Type="http://schemas.openxmlformats.org/officeDocument/2006/relationships/slide" Target="slides/slide29.xml" /><Relationship Id="rId35" Type="http://schemas.openxmlformats.org/officeDocument/2006/relationships/slide" Target="slides/slide34.xml" /><Relationship Id="rId56" Type="http://schemas.openxmlformats.org/officeDocument/2006/relationships/slide" Target="slides/slide55.xml" /><Relationship Id="rId77" Type="http://schemas.openxmlformats.org/officeDocument/2006/relationships/slide" Target="slides/slide76.xml" /><Relationship Id="rId100" Type="http://schemas.openxmlformats.org/officeDocument/2006/relationships/slide" Target="slides/slide99.xml" /><Relationship Id="rId105" Type="http://schemas.openxmlformats.org/officeDocument/2006/relationships/slide" Target="slides/slide104.xml" /><Relationship Id="rId126" Type="http://schemas.openxmlformats.org/officeDocument/2006/relationships/slide" Target="slides/slide125.xml" /><Relationship Id="rId147" Type="http://schemas.openxmlformats.org/officeDocument/2006/relationships/slide" Target="slides/slide146.xml" /><Relationship Id="rId168" Type="http://schemas.openxmlformats.org/officeDocument/2006/relationships/slide" Target="slides/slide167.xml" /><Relationship Id="rId8" Type="http://schemas.openxmlformats.org/officeDocument/2006/relationships/slide" Target="slides/slide7.xml" /><Relationship Id="rId51" Type="http://schemas.openxmlformats.org/officeDocument/2006/relationships/slide" Target="slides/slide50.xml" /><Relationship Id="rId72" Type="http://schemas.openxmlformats.org/officeDocument/2006/relationships/slide" Target="slides/slide71.xml" /><Relationship Id="rId93" Type="http://schemas.openxmlformats.org/officeDocument/2006/relationships/slide" Target="slides/slide92.xml" /><Relationship Id="rId98" Type="http://schemas.openxmlformats.org/officeDocument/2006/relationships/slide" Target="slides/slide97.xml" /><Relationship Id="rId121" Type="http://schemas.openxmlformats.org/officeDocument/2006/relationships/slide" Target="slides/slide120.xml" /><Relationship Id="rId142" Type="http://schemas.openxmlformats.org/officeDocument/2006/relationships/slide" Target="slides/slide141.xml" /><Relationship Id="rId163" Type="http://schemas.openxmlformats.org/officeDocument/2006/relationships/slide" Target="slides/slide162.xml" /><Relationship Id="rId184" Type="http://schemas.openxmlformats.org/officeDocument/2006/relationships/slide" Target="slides/slide183.xml" /><Relationship Id="rId189" Type="http://schemas.openxmlformats.org/officeDocument/2006/relationships/slide" Target="slides/slide188.xml" /><Relationship Id="rId219" Type="http://schemas.openxmlformats.org/officeDocument/2006/relationships/slide" Target="slides/slide218.xml" /><Relationship Id="rId3" Type="http://schemas.openxmlformats.org/officeDocument/2006/relationships/slide" Target="slides/slide2.xml" /><Relationship Id="rId214" Type="http://schemas.openxmlformats.org/officeDocument/2006/relationships/slide" Target="slides/slide213.xml" /><Relationship Id="rId230" Type="http://schemas.openxmlformats.org/officeDocument/2006/relationships/viewProps" Target="viewProps.xml" /><Relationship Id="rId25" Type="http://schemas.openxmlformats.org/officeDocument/2006/relationships/slide" Target="slides/slide24.xml" /><Relationship Id="rId46" Type="http://schemas.openxmlformats.org/officeDocument/2006/relationships/slide" Target="slides/slide45.xml" /><Relationship Id="rId67" Type="http://schemas.openxmlformats.org/officeDocument/2006/relationships/slide" Target="slides/slide66.xml" /><Relationship Id="rId116" Type="http://schemas.openxmlformats.org/officeDocument/2006/relationships/slide" Target="slides/slide115.xml" /><Relationship Id="rId137" Type="http://schemas.openxmlformats.org/officeDocument/2006/relationships/slide" Target="slides/slide136.xml" /><Relationship Id="rId158" Type="http://schemas.openxmlformats.org/officeDocument/2006/relationships/slide" Target="slides/slide157.xml" /><Relationship Id="rId20" Type="http://schemas.openxmlformats.org/officeDocument/2006/relationships/slide" Target="slides/slide19.xml" /><Relationship Id="rId41" Type="http://schemas.openxmlformats.org/officeDocument/2006/relationships/slide" Target="slides/slide40.xml" /><Relationship Id="rId62" Type="http://schemas.openxmlformats.org/officeDocument/2006/relationships/slide" Target="slides/slide61.xml" /><Relationship Id="rId83" Type="http://schemas.openxmlformats.org/officeDocument/2006/relationships/slide" Target="slides/slide82.xml" /><Relationship Id="rId88" Type="http://schemas.openxmlformats.org/officeDocument/2006/relationships/slide" Target="slides/slide87.xml" /><Relationship Id="rId111" Type="http://schemas.openxmlformats.org/officeDocument/2006/relationships/slide" Target="slides/slide110.xml" /><Relationship Id="rId132" Type="http://schemas.openxmlformats.org/officeDocument/2006/relationships/slide" Target="slides/slide131.xml" /><Relationship Id="rId153" Type="http://schemas.openxmlformats.org/officeDocument/2006/relationships/slide" Target="slides/slide152.xml" /><Relationship Id="rId174" Type="http://schemas.openxmlformats.org/officeDocument/2006/relationships/slide" Target="slides/slide173.xml" /><Relationship Id="rId179" Type="http://schemas.openxmlformats.org/officeDocument/2006/relationships/slide" Target="slides/slide178.xml" /><Relationship Id="rId195" Type="http://schemas.openxmlformats.org/officeDocument/2006/relationships/slide" Target="slides/slide194.xml" /><Relationship Id="rId209" Type="http://schemas.openxmlformats.org/officeDocument/2006/relationships/slide" Target="slides/slide208.xml" /><Relationship Id="rId190" Type="http://schemas.openxmlformats.org/officeDocument/2006/relationships/slide" Target="slides/slide189.xml" /><Relationship Id="rId204" Type="http://schemas.openxmlformats.org/officeDocument/2006/relationships/slide" Target="slides/slide203.xml" /><Relationship Id="rId220" Type="http://schemas.openxmlformats.org/officeDocument/2006/relationships/slide" Target="slides/slide219.xml" /><Relationship Id="rId225" Type="http://schemas.openxmlformats.org/officeDocument/2006/relationships/slide" Target="slides/slide224.xml" /><Relationship Id="rId15" Type="http://schemas.openxmlformats.org/officeDocument/2006/relationships/slide" Target="slides/slide14.xml" /><Relationship Id="rId36" Type="http://schemas.openxmlformats.org/officeDocument/2006/relationships/slide" Target="slides/slide35.xml" /><Relationship Id="rId57" Type="http://schemas.openxmlformats.org/officeDocument/2006/relationships/slide" Target="slides/slide56.xml" /><Relationship Id="rId106" Type="http://schemas.openxmlformats.org/officeDocument/2006/relationships/slide" Target="slides/slide105.xml" /><Relationship Id="rId127" Type="http://schemas.openxmlformats.org/officeDocument/2006/relationships/slide" Target="slides/slide126.xml" /><Relationship Id="rId10" Type="http://schemas.openxmlformats.org/officeDocument/2006/relationships/slide" Target="slides/slide9.xml" /><Relationship Id="rId31" Type="http://schemas.openxmlformats.org/officeDocument/2006/relationships/slide" Target="slides/slide30.xml" /><Relationship Id="rId52" Type="http://schemas.openxmlformats.org/officeDocument/2006/relationships/slide" Target="slides/slide51.xml" /><Relationship Id="rId73" Type="http://schemas.openxmlformats.org/officeDocument/2006/relationships/slide" Target="slides/slide72.xml" /><Relationship Id="rId78" Type="http://schemas.openxmlformats.org/officeDocument/2006/relationships/slide" Target="slides/slide77.xml" /><Relationship Id="rId94" Type="http://schemas.openxmlformats.org/officeDocument/2006/relationships/slide" Target="slides/slide93.xml" /><Relationship Id="rId99" Type="http://schemas.openxmlformats.org/officeDocument/2006/relationships/slide" Target="slides/slide98.xml" /><Relationship Id="rId101" Type="http://schemas.openxmlformats.org/officeDocument/2006/relationships/slide" Target="slides/slide100.xml" /><Relationship Id="rId122" Type="http://schemas.openxmlformats.org/officeDocument/2006/relationships/slide" Target="slides/slide121.xml" /><Relationship Id="rId143" Type="http://schemas.openxmlformats.org/officeDocument/2006/relationships/slide" Target="slides/slide142.xml" /><Relationship Id="rId148" Type="http://schemas.openxmlformats.org/officeDocument/2006/relationships/slide" Target="slides/slide147.xml" /><Relationship Id="rId164" Type="http://schemas.openxmlformats.org/officeDocument/2006/relationships/slide" Target="slides/slide163.xml" /><Relationship Id="rId169" Type="http://schemas.openxmlformats.org/officeDocument/2006/relationships/slide" Target="slides/slide168.xml" /><Relationship Id="rId185" Type="http://schemas.openxmlformats.org/officeDocument/2006/relationships/slide" Target="slides/slide184.xml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80" Type="http://schemas.openxmlformats.org/officeDocument/2006/relationships/slide" Target="slides/slide179.xml" /><Relationship Id="rId210" Type="http://schemas.openxmlformats.org/officeDocument/2006/relationships/slide" Target="slides/slide209.xml" /><Relationship Id="rId215" Type="http://schemas.openxmlformats.org/officeDocument/2006/relationships/slide" Target="slides/slide214.xml" /><Relationship Id="rId26" Type="http://schemas.openxmlformats.org/officeDocument/2006/relationships/slide" Target="slides/slide25.xml" /><Relationship Id="rId231" Type="http://schemas.openxmlformats.org/officeDocument/2006/relationships/theme" Target="theme/theme1.xml" /><Relationship Id="rId47" Type="http://schemas.openxmlformats.org/officeDocument/2006/relationships/slide" Target="slides/slide46.xml" /><Relationship Id="rId68" Type="http://schemas.openxmlformats.org/officeDocument/2006/relationships/slide" Target="slides/slide67.xml" /><Relationship Id="rId89" Type="http://schemas.openxmlformats.org/officeDocument/2006/relationships/slide" Target="slides/slide88.xml" /><Relationship Id="rId112" Type="http://schemas.openxmlformats.org/officeDocument/2006/relationships/slide" Target="slides/slide111.xml" /><Relationship Id="rId133" Type="http://schemas.openxmlformats.org/officeDocument/2006/relationships/slide" Target="slides/slide132.xml" /><Relationship Id="rId154" Type="http://schemas.openxmlformats.org/officeDocument/2006/relationships/slide" Target="slides/slide153.xml" /><Relationship Id="rId175" Type="http://schemas.openxmlformats.org/officeDocument/2006/relationships/slide" Target="slides/slide174.xml" /><Relationship Id="rId196" Type="http://schemas.openxmlformats.org/officeDocument/2006/relationships/slide" Target="slides/slide195.xml" /><Relationship Id="rId200" Type="http://schemas.openxmlformats.org/officeDocument/2006/relationships/slide" Target="slides/slide199.xml" /><Relationship Id="rId16" Type="http://schemas.openxmlformats.org/officeDocument/2006/relationships/slide" Target="slides/slide15.xml" /><Relationship Id="rId221" Type="http://schemas.openxmlformats.org/officeDocument/2006/relationships/slide" Target="slides/slide220.xml" /><Relationship Id="rId37" Type="http://schemas.openxmlformats.org/officeDocument/2006/relationships/slide" Target="slides/slide36.xml" /><Relationship Id="rId58" Type="http://schemas.openxmlformats.org/officeDocument/2006/relationships/slide" Target="slides/slide57.xml" /><Relationship Id="rId79" Type="http://schemas.openxmlformats.org/officeDocument/2006/relationships/slide" Target="slides/slide78.xml" /><Relationship Id="rId102" Type="http://schemas.openxmlformats.org/officeDocument/2006/relationships/slide" Target="slides/slide101.xml" /><Relationship Id="rId123" Type="http://schemas.openxmlformats.org/officeDocument/2006/relationships/slide" Target="slides/slide122.xml" /><Relationship Id="rId144" Type="http://schemas.openxmlformats.org/officeDocument/2006/relationships/slide" Target="slides/slide143.xml" /><Relationship Id="rId90" Type="http://schemas.openxmlformats.org/officeDocument/2006/relationships/slide" Target="slides/slide89.xml" /><Relationship Id="rId165" Type="http://schemas.openxmlformats.org/officeDocument/2006/relationships/slide" Target="slides/slide164.xml" /><Relationship Id="rId186" Type="http://schemas.openxmlformats.org/officeDocument/2006/relationships/slide" Target="slides/slide185.xml" /><Relationship Id="rId211" Type="http://schemas.openxmlformats.org/officeDocument/2006/relationships/slide" Target="slides/slide210.xml" /><Relationship Id="rId232" Type="http://schemas.openxmlformats.org/officeDocument/2006/relationships/tableStyles" Target="tableStyles.xml" /></Relationships>
</file>

<file path=ppt/_rels/viewProps.xml.rels><?xml version="1.0" encoding="UTF-8" standalone="yes"?>
<Relationships xmlns="http://schemas.openxmlformats.org/package/2006/relationships"><Relationship Id="rId13" Type="http://schemas.openxmlformats.org/officeDocument/2006/relationships/slide" Target="slides/slide25.xml" /><Relationship Id="rId18" Type="http://schemas.openxmlformats.org/officeDocument/2006/relationships/slide" Target="slides/slide31.xml" /><Relationship Id="rId26" Type="http://schemas.openxmlformats.org/officeDocument/2006/relationships/slide" Target="slides/slide45.xml" /><Relationship Id="rId39" Type="http://schemas.openxmlformats.org/officeDocument/2006/relationships/slide" Target="slides/slide67.xml" /><Relationship Id="rId3" Type="http://schemas.openxmlformats.org/officeDocument/2006/relationships/slide" Target="slides/slide4.xml" /><Relationship Id="rId21" Type="http://schemas.openxmlformats.org/officeDocument/2006/relationships/slide" Target="slides/slide34.xml" /><Relationship Id="rId34" Type="http://schemas.openxmlformats.org/officeDocument/2006/relationships/slide" Target="slides/slide60.xml" /><Relationship Id="rId42" Type="http://schemas.openxmlformats.org/officeDocument/2006/relationships/slide" Target="slides/slide75.xml" /><Relationship Id="rId47" Type="http://schemas.openxmlformats.org/officeDocument/2006/relationships/slide" Target="slides/slide80.xml" /><Relationship Id="rId50" Type="http://schemas.openxmlformats.org/officeDocument/2006/relationships/slide" Target="slides/slide83.xml" /><Relationship Id="rId7" Type="http://schemas.openxmlformats.org/officeDocument/2006/relationships/slide" Target="slides/slide9.xml" /><Relationship Id="rId12" Type="http://schemas.openxmlformats.org/officeDocument/2006/relationships/slide" Target="slides/slide24.xml" /><Relationship Id="rId17" Type="http://schemas.openxmlformats.org/officeDocument/2006/relationships/slide" Target="slides/slide29.xml" /><Relationship Id="rId25" Type="http://schemas.openxmlformats.org/officeDocument/2006/relationships/slide" Target="slides/slide40.xml" /><Relationship Id="rId33" Type="http://schemas.openxmlformats.org/officeDocument/2006/relationships/slide" Target="slides/slide58.xml" /><Relationship Id="rId38" Type="http://schemas.openxmlformats.org/officeDocument/2006/relationships/slide" Target="slides/slide66.xml" /><Relationship Id="rId46" Type="http://schemas.openxmlformats.org/officeDocument/2006/relationships/slide" Target="slides/slide79.xml" /><Relationship Id="rId2" Type="http://schemas.openxmlformats.org/officeDocument/2006/relationships/slide" Target="slides/slide3.xml" /><Relationship Id="rId16" Type="http://schemas.openxmlformats.org/officeDocument/2006/relationships/slide" Target="slides/slide28.xml" /><Relationship Id="rId20" Type="http://schemas.openxmlformats.org/officeDocument/2006/relationships/slide" Target="slides/slide33.xml" /><Relationship Id="rId29" Type="http://schemas.openxmlformats.org/officeDocument/2006/relationships/slide" Target="slides/slide49.xml" /><Relationship Id="rId41" Type="http://schemas.openxmlformats.org/officeDocument/2006/relationships/slide" Target="slides/slide71.xml" /><Relationship Id="rId1" Type="http://schemas.openxmlformats.org/officeDocument/2006/relationships/slide" Target="slides/slide2.xml" /><Relationship Id="rId6" Type="http://schemas.openxmlformats.org/officeDocument/2006/relationships/slide" Target="slides/slide8.xml" /><Relationship Id="rId11" Type="http://schemas.openxmlformats.org/officeDocument/2006/relationships/slide" Target="slides/slide23.xml" /><Relationship Id="rId24" Type="http://schemas.openxmlformats.org/officeDocument/2006/relationships/slide" Target="slides/slide39.xml" /><Relationship Id="rId32" Type="http://schemas.openxmlformats.org/officeDocument/2006/relationships/slide" Target="slides/slide57.xml" /><Relationship Id="rId37" Type="http://schemas.openxmlformats.org/officeDocument/2006/relationships/slide" Target="slides/slide65.xml" /><Relationship Id="rId40" Type="http://schemas.openxmlformats.org/officeDocument/2006/relationships/slide" Target="slides/slide68.xml" /><Relationship Id="rId45" Type="http://schemas.openxmlformats.org/officeDocument/2006/relationships/slide" Target="slides/slide78.xml" /><Relationship Id="rId5" Type="http://schemas.openxmlformats.org/officeDocument/2006/relationships/slide" Target="slides/slide6.xml" /><Relationship Id="rId15" Type="http://schemas.openxmlformats.org/officeDocument/2006/relationships/slide" Target="slides/slide27.xml" /><Relationship Id="rId23" Type="http://schemas.openxmlformats.org/officeDocument/2006/relationships/slide" Target="slides/slide38.xml" /><Relationship Id="rId28" Type="http://schemas.openxmlformats.org/officeDocument/2006/relationships/slide" Target="slides/slide48.xml" /><Relationship Id="rId36" Type="http://schemas.openxmlformats.org/officeDocument/2006/relationships/slide" Target="slides/slide64.xml" /><Relationship Id="rId49" Type="http://schemas.openxmlformats.org/officeDocument/2006/relationships/slide" Target="slides/slide82.xml" /><Relationship Id="rId10" Type="http://schemas.openxmlformats.org/officeDocument/2006/relationships/slide" Target="slides/slide18.xml" /><Relationship Id="rId19" Type="http://schemas.openxmlformats.org/officeDocument/2006/relationships/slide" Target="slides/slide32.xml" /><Relationship Id="rId31" Type="http://schemas.openxmlformats.org/officeDocument/2006/relationships/slide" Target="slides/slide56.xml" /><Relationship Id="rId44" Type="http://schemas.openxmlformats.org/officeDocument/2006/relationships/slide" Target="slides/slide77.xml" /><Relationship Id="rId4" Type="http://schemas.openxmlformats.org/officeDocument/2006/relationships/slide" Target="slides/slide5.xml" /><Relationship Id="rId9" Type="http://schemas.openxmlformats.org/officeDocument/2006/relationships/slide" Target="slides/slide17.xml" /><Relationship Id="rId14" Type="http://schemas.openxmlformats.org/officeDocument/2006/relationships/slide" Target="slides/slide26.xml" /><Relationship Id="rId22" Type="http://schemas.openxmlformats.org/officeDocument/2006/relationships/slide" Target="slides/slide37.xml" /><Relationship Id="rId27" Type="http://schemas.openxmlformats.org/officeDocument/2006/relationships/slide" Target="slides/slide46.xml" /><Relationship Id="rId30" Type="http://schemas.openxmlformats.org/officeDocument/2006/relationships/slide" Target="slides/slide50.xml" /><Relationship Id="rId35" Type="http://schemas.openxmlformats.org/officeDocument/2006/relationships/slide" Target="slides/slide61.xml" /><Relationship Id="rId43" Type="http://schemas.openxmlformats.org/officeDocument/2006/relationships/slide" Target="slides/slide76.xml" /><Relationship Id="rId48" Type="http://schemas.openxmlformats.org/officeDocument/2006/relationships/slide" Target="slides/slide81.xml" /><Relationship Id="rId8" Type="http://schemas.openxmlformats.org/officeDocument/2006/relationships/slide" Target="slides/slide14.xml" /><Relationship Id="rId51" Type="http://schemas.openxmlformats.org/officeDocument/2006/relationships/slide" Target="slides/slide102.xml" 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D15F589-53FA-4308-A591-28A8C2968B35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</dgm:pt>
    <dgm:pt modelId="{608A1EC2-01AF-4247-A15B-978D125804F9}">
      <dgm:prSet/>
      <dgm:spPr>
        <a:solidFill>
          <a:schemeClr val="accent5">
            <a:lumMod val="60000"/>
            <a:lumOff val="40000"/>
            <a:alpha val="30000"/>
          </a:schemeClr>
        </a:solidFill>
        <a:ln>
          <a:solidFill>
            <a:schemeClr val="accent5">
              <a:lumMod val="20000"/>
              <a:lumOff val="80000"/>
            </a:schemeClr>
          </a:solidFill>
        </a:ln>
      </dgm:spPr>
      <dgm:t>
        <a:bodyPr/>
        <a:lstStyle/>
        <a:p>
          <a:pPr marL="0" marR="0" lvl="0" indent="0" algn="ctr" defTabSz="914400" rtl="0" eaLnBrk="0" fontAlgn="base" latinLnBrk="0" hangingPunct="0">
            <a:lnSpc>
              <a:spcPct val="85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1" lang="en-US" b="1" i="0" u="none" strike="noStrike" cap="none" normalizeH="0" baseline="0" dirty="0">
              <a:ln>
                <a:noFill/>
              </a:ln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rPr>
            <a:t>DHTML</a:t>
          </a:r>
          <a:endParaRPr kumimoji="1" lang="bg-BG" b="1" i="0" u="none" strike="noStrike" cap="none" normalizeH="0" baseline="0" dirty="0">
            <a:ln>
              <a:noFill/>
            </a:ln>
            <a:solidFill>
              <a:srgbClr val="EBFFD2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+mn-lt"/>
          </a:endParaRPr>
        </a:p>
      </dgm:t>
    </dgm:pt>
    <dgm:pt modelId="{828AE73B-BCEF-45B7-830B-D2E0F368485A}" type="parTrans" cxnId="{52FDC435-07B5-45D0-914D-3D47F7B79D1C}">
      <dgm:prSet/>
      <dgm:spPr/>
      <dgm:t>
        <a:bodyPr/>
        <a:lstStyle/>
        <a:p>
          <a:endParaRPr lang="bg-BG"/>
        </a:p>
      </dgm:t>
    </dgm:pt>
    <dgm:pt modelId="{904612A0-09C3-49F1-84A7-A5F9334ECF08}" type="sibTrans" cxnId="{52FDC435-07B5-45D0-914D-3D47F7B79D1C}">
      <dgm:prSet/>
      <dgm:spPr/>
      <dgm:t>
        <a:bodyPr/>
        <a:lstStyle/>
        <a:p>
          <a:endParaRPr lang="bg-BG"/>
        </a:p>
      </dgm:t>
    </dgm:pt>
    <dgm:pt modelId="{F11842CF-EC60-488E-9D4F-0DFED0CB0380}">
      <dgm:prSet/>
      <dgm:spPr>
        <a:solidFill>
          <a:schemeClr val="accent5">
            <a:lumMod val="60000"/>
            <a:lumOff val="40000"/>
            <a:alpha val="30000"/>
          </a:schemeClr>
        </a:solidFill>
        <a:ln>
          <a:solidFill>
            <a:schemeClr val="accent5">
              <a:lumMod val="20000"/>
              <a:lumOff val="80000"/>
            </a:schemeClr>
          </a:solidFill>
        </a:ln>
      </dgm:spPr>
      <dgm:t>
        <a:bodyPr/>
        <a:lstStyle/>
        <a:p>
          <a:pPr marL="0" marR="0" lvl="0" indent="0" algn="ctr" defTabSz="914400" rtl="0" eaLnBrk="0" fontAlgn="base" latinLnBrk="0" hangingPunct="0">
            <a:lnSpc>
              <a:spcPct val="85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1" lang="en-US" b="1" i="0" u="none" strike="noStrike" cap="none" normalizeH="0" baseline="0" dirty="0">
              <a:ln>
                <a:noFill/>
              </a:ln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rPr>
            <a:t>XHTML</a:t>
          </a:r>
          <a:endParaRPr kumimoji="1" lang="bg-BG" b="1" i="0" u="none" strike="noStrike" cap="none" normalizeH="0" baseline="0" dirty="0">
            <a:ln>
              <a:noFill/>
            </a:ln>
            <a:solidFill>
              <a:srgbClr val="EBFFD2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+mn-lt"/>
          </a:endParaRPr>
        </a:p>
      </dgm:t>
    </dgm:pt>
    <dgm:pt modelId="{5263E22A-86A7-4D05-BF79-78924EC4E0A3}" type="parTrans" cxnId="{38E31C0F-5319-4D84-B9EC-7EF743D6089A}">
      <dgm:prSet/>
      <dgm:spPr>
        <a:solidFill>
          <a:schemeClr val="tx1">
            <a:lumMod val="40000"/>
            <a:lumOff val="60000"/>
          </a:schemeClr>
        </a:solidFill>
        <a:ln>
          <a:solidFill>
            <a:schemeClr val="accent5">
              <a:lumMod val="20000"/>
              <a:lumOff val="80000"/>
            </a:schemeClr>
          </a:solidFill>
        </a:ln>
      </dgm:spPr>
      <dgm:t>
        <a:bodyPr/>
        <a:lstStyle/>
        <a:p>
          <a:endParaRPr lang="bg-BG"/>
        </a:p>
      </dgm:t>
    </dgm:pt>
    <dgm:pt modelId="{378126A9-9473-46E7-B496-C7F79200FC74}" type="sibTrans" cxnId="{38E31C0F-5319-4D84-B9EC-7EF743D6089A}">
      <dgm:prSet/>
      <dgm:spPr/>
      <dgm:t>
        <a:bodyPr/>
        <a:lstStyle/>
        <a:p>
          <a:endParaRPr lang="bg-BG"/>
        </a:p>
      </dgm:t>
    </dgm:pt>
    <dgm:pt modelId="{D7329EF1-07F8-4005-AE62-EAC2F38A0754}">
      <dgm:prSet/>
      <dgm:spPr>
        <a:solidFill>
          <a:schemeClr val="accent5">
            <a:lumMod val="60000"/>
            <a:lumOff val="40000"/>
            <a:alpha val="30000"/>
          </a:schemeClr>
        </a:solidFill>
        <a:ln>
          <a:solidFill>
            <a:schemeClr val="accent5">
              <a:lumMod val="20000"/>
              <a:lumOff val="80000"/>
            </a:schemeClr>
          </a:solidFill>
        </a:ln>
      </dgm:spPr>
      <dgm:t>
        <a:bodyPr/>
        <a:lstStyle/>
        <a:p>
          <a:pPr marL="0" marR="0" lvl="0" indent="0" algn="ctr" defTabSz="914400" rtl="0" eaLnBrk="0" fontAlgn="base" latinLnBrk="0" hangingPunct="0">
            <a:lnSpc>
              <a:spcPct val="85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1" lang="en-US" b="1" i="0" u="none" strike="noStrike" cap="none" normalizeH="0" baseline="0" dirty="0">
              <a:ln>
                <a:noFill/>
              </a:ln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rPr>
            <a:t>CSS</a:t>
          </a:r>
          <a:endParaRPr kumimoji="1" lang="bg-BG" b="1" i="0" u="none" strike="noStrike" cap="none" normalizeH="0" baseline="0" dirty="0">
            <a:ln>
              <a:noFill/>
            </a:ln>
            <a:solidFill>
              <a:srgbClr val="EBFFD2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+mn-lt"/>
          </a:endParaRPr>
        </a:p>
      </dgm:t>
    </dgm:pt>
    <dgm:pt modelId="{A4AAF88C-2F9E-4D8B-8972-305B152AE0D7}" type="parTrans" cxnId="{893DBBBD-06EC-4021-B42A-0557D6AD8DAA}">
      <dgm:prSet/>
      <dgm:spPr>
        <a:ln>
          <a:solidFill>
            <a:schemeClr val="accent5">
              <a:lumMod val="20000"/>
              <a:lumOff val="80000"/>
            </a:schemeClr>
          </a:solidFill>
        </a:ln>
      </dgm:spPr>
      <dgm:t>
        <a:bodyPr/>
        <a:lstStyle/>
        <a:p>
          <a:endParaRPr lang="bg-BG"/>
        </a:p>
      </dgm:t>
    </dgm:pt>
    <dgm:pt modelId="{5696FE6E-187F-439A-8990-078E720F3D2A}" type="sibTrans" cxnId="{893DBBBD-06EC-4021-B42A-0557D6AD8DAA}">
      <dgm:prSet/>
      <dgm:spPr/>
      <dgm:t>
        <a:bodyPr/>
        <a:lstStyle/>
        <a:p>
          <a:endParaRPr lang="bg-BG"/>
        </a:p>
      </dgm:t>
    </dgm:pt>
    <dgm:pt modelId="{7C7AC4B4-D3B9-4CC2-B87A-839316F25AF2}">
      <dgm:prSet/>
      <dgm:spPr>
        <a:solidFill>
          <a:schemeClr val="accent5">
            <a:lumMod val="60000"/>
            <a:lumOff val="40000"/>
            <a:alpha val="30000"/>
          </a:schemeClr>
        </a:solidFill>
        <a:ln>
          <a:solidFill>
            <a:schemeClr val="accent5">
              <a:lumMod val="20000"/>
              <a:lumOff val="80000"/>
            </a:schemeClr>
          </a:solidFill>
        </a:ln>
      </dgm:spPr>
      <dgm:t>
        <a:bodyPr/>
        <a:lstStyle/>
        <a:p>
          <a:pPr marL="0" marR="0" lvl="0" indent="0" algn="ctr" defTabSz="914400" rtl="0" eaLnBrk="0" fontAlgn="base" latinLnBrk="0" hangingPunct="0">
            <a:lnSpc>
              <a:spcPct val="85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1" lang="en-US" b="1" i="0" u="none" strike="noStrike" cap="none" normalizeH="0" baseline="0" dirty="0">
              <a:ln>
                <a:noFill/>
              </a:ln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rPr>
            <a:t>JavaScript</a:t>
          </a:r>
          <a:endParaRPr kumimoji="1" lang="bg-BG" b="1" i="0" u="none" strike="noStrike" cap="none" normalizeH="0" baseline="0" dirty="0">
            <a:ln>
              <a:noFill/>
            </a:ln>
            <a:solidFill>
              <a:srgbClr val="EBFFD2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+mn-lt"/>
          </a:endParaRPr>
        </a:p>
      </dgm:t>
    </dgm:pt>
    <dgm:pt modelId="{9B8098CB-6BB8-4AC2-B11B-D5E6DFCC87EB}" type="parTrans" cxnId="{A85D2821-C08F-4ADE-A6D1-E343CC70CCE9}">
      <dgm:prSet/>
      <dgm:spPr>
        <a:solidFill>
          <a:schemeClr val="tx1">
            <a:lumMod val="40000"/>
            <a:lumOff val="60000"/>
          </a:schemeClr>
        </a:solidFill>
        <a:ln>
          <a:solidFill>
            <a:schemeClr val="accent5">
              <a:lumMod val="20000"/>
              <a:lumOff val="80000"/>
            </a:schemeClr>
          </a:solidFill>
        </a:ln>
      </dgm:spPr>
      <dgm:t>
        <a:bodyPr/>
        <a:lstStyle/>
        <a:p>
          <a:endParaRPr lang="bg-BG"/>
        </a:p>
      </dgm:t>
    </dgm:pt>
    <dgm:pt modelId="{677C916D-FD1F-4DD9-9D02-79DEB8374ECC}" type="sibTrans" cxnId="{A85D2821-C08F-4ADE-A6D1-E343CC70CCE9}">
      <dgm:prSet/>
      <dgm:spPr/>
      <dgm:t>
        <a:bodyPr/>
        <a:lstStyle/>
        <a:p>
          <a:endParaRPr lang="bg-BG"/>
        </a:p>
      </dgm:t>
    </dgm:pt>
    <dgm:pt modelId="{B7609963-D7B9-4B17-AF9E-F6B62543970C}">
      <dgm:prSet/>
      <dgm:spPr>
        <a:solidFill>
          <a:schemeClr val="accent5">
            <a:lumMod val="60000"/>
            <a:lumOff val="40000"/>
            <a:alpha val="30000"/>
          </a:schemeClr>
        </a:solidFill>
        <a:ln>
          <a:solidFill>
            <a:schemeClr val="accent5">
              <a:lumMod val="20000"/>
              <a:lumOff val="80000"/>
            </a:schemeClr>
          </a:solidFill>
        </a:ln>
      </dgm:spPr>
      <dgm:t>
        <a:bodyPr/>
        <a:lstStyle/>
        <a:p>
          <a:pPr marL="0" marR="0" lvl="0" indent="0" algn="ctr" defTabSz="914400" rtl="0" eaLnBrk="0" fontAlgn="base" latinLnBrk="0" hangingPunct="0">
            <a:lnSpc>
              <a:spcPct val="85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1" lang="en-US" b="1" i="0" u="none" strike="noStrike" cap="none" normalizeH="0" baseline="0" dirty="0">
              <a:ln>
                <a:noFill/>
              </a:ln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rPr>
            <a:t>DOM</a:t>
          </a:r>
          <a:endParaRPr kumimoji="1" lang="bg-BG" b="1" i="0" u="none" strike="noStrike" cap="none" normalizeH="0" baseline="0" dirty="0">
            <a:ln>
              <a:noFill/>
            </a:ln>
            <a:solidFill>
              <a:srgbClr val="EBFFD2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+mn-lt"/>
          </a:endParaRPr>
        </a:p>
      </dgm:t>
    </dgm:pt>
    <dgm:pt modelId="{0AB9111E-23F7-47BC-9307-7D65CADBF6D7}" type="parTrans" cxnId="{122BB43D-C82A-4A98-B27B-9FA079FAE1D9}">
      <dgm:prSet/>
      <dgm:spPr>
        <a:solidFill>
          <a:schemeClr val="tx1">
            <a:lumMod val="40000"/>
            <a:lumOff val="60000"/>
          </a:schemeClr>
        </a:solidFill>
        <a:ln>
          <a:solidFill>
            <a:schemeClr val="accent5">
              <a:lumMod val="20000"/>
              <a:lumOff val="80000"/>
            </a:schemeClr>
          </a:solidFill>
        </a:ln>
      </dgm:spPr>
      <dgm:t>
        <a:bodyPr/>
        <a:lstStyle/>
        <a:p>
          <a:endParaRPr lang="bg-BG"/>
        </a:p>
      </dgm:t>
    </dgm:pt>
    <dgm:pt modelId="{9593D17D-562E-42ED-9DB7-9BEC28666928}" type="sibTrans" cxnId="{122BB43D-C82A-4A98-B27B-9FA079FAE1D9}">
      <dgm:prSet/>
      <dgm:spPr/>
      <dgm:t>
        <a:bodyPr/>
        <a:lstStyle/>
        <a:p>
          <a:endParaRPr lang="bg-BG"/>
        </a:p>
      </dgm:t>
    </dgm:pt>
    <dgm:pt modelId="{FA41F8B3-D593-47C9-A931-F79544E76C04}" type="pres">
      <dgm:prSet presAssocID="{DD15F589-53FA-4308-A591-28A8C2968B35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1876C163-5C32-42B3-8D5D-16E15B8DBB2B}" type="pres">
      <dgm:prSet presAssocID="{608A1EC2-01AF-4247-A15B-978D125804F9}" presName="hierRoot1" presStyleCnt="0">
        <dgm:presLayoutVars>
          <dgm:hierBranch/>
        </dgm:presLayoutVars>
      </dgm:prSet>
      <dgm:spPr/>
    </dgm:pt>
    <dgm:pt modelId="{A929C0FD-7584-4926-BCB9-FE67EB0E1C1C}" type="pres">
      <dgm:prSet presAssocID="{608A1EC2-01AF-4247-A15B-978D125804F9}" presName="rootComposite1" presStyleCnt="0"/>
      <dgm:spPr/>
    </dgm:pt>
    <dgm:pt modelId="{3FACA039-696D-4C69-9B35-11AADEC858A2}" type="pres">
      <dgm:prSet presAssocID="{608A1EC2-01AF-4247-A15B-978D125804F9}" presName="rootText1" presStyleLbl="node0" presStyleIdx="0" presStyleCnt="1" custScaleY="72520" custLinFactNeighborX="1291" custLinFactNeighborY="-10977">
        <dgm:presLayoutVars>
          <dgm:chPref val="3"/>
        </dgm:presLayoutVars>
      </dgm:prSet>
      <dgm:spPr/>
    </dgm:pt>
    <dgm:pt modelId="{0CEBC24F-1328-4FAC-B379-2BCA120E4D72}" type="pres">
      <dgm:prSet presAssocID="{608A1EC2-01AF-4247-A15B-978D125804F9}" presName="rootConnector1" presStyleLbl="node1" presStyleIdx="0" presStyleCnt="0"/>
      <dgm:spPr/>
    </dgm:pt>
    <dgm:pt modelId="{874CA8BE-F061-48CF-B676-467D315F616D}" type="pres">
      <dgm:prSet presAssocID="{608A1EC2-01AF-4247-A15B-978D125804F9}" presName="hierChild2" presStyleCnt="0"/>
      <dgm:spPr/>
    </dgm:pt>
    <dgm:pt modelId="{6F556916-3134-4938-BB1B-C7ACC88A39E8}" type="pres">
      <dgm:prSet presAssocID="{5263E22A-86A7-4D05-BF79-78924EC4E0A3}" presName="Name35" presStyleLbl="parChTrans1D2" presStyleIdx="0" presStyleCnt="4"/>
      <dgm:spPr/>
    </dgm:pt>
    <dgm:pt modelId="{26FE4D88-8094-40F2-A9A5-C1E40706E701}" type="pres">
      <dgm:prSet presAssocID="{F11842CF-EC60-488E-9D4F-0DFED0CB0380}" presName="hierRoot2" presStyleCnt="0">
        <dgm:presLayoutVars>
          <dgm:hierBranch/>
        </dgm:presLayoutVars>
      </dgm:prSet>
      <dgm:spPr/>
    </dgm:pt>
    <dgm:pt modelId="{88EEB339-45F0-44D3-9877-0C78F0C47C89}" type="pres">
      <dgm:prSet presAssocID="{F11842CF-EC60-488E-9D4F-0DFED0CB0380}" presName="rootComposite" presStyleCnt="0"/>
      <dgm:spPr/>
    </dgm:pt>
    <dgm:pt modelId="{228FE6FC-7259-4B67-82C5-9C0076AD3ACA}" type="pres">
      <dgm:prSet presAssocID="{F11842CF-EC60-488E-9D4F-0DFED0CB0380}" presName="rootText" presStyleLbl="node2" presStyleIdx="0" presStyleCnt="4" custScaleX="79939" custScaleY="64766" custLinFactNeighborY="2687">
        <dgm:presLayoutVars>
          <dgm:chPref val="3"/>
        </dgm:presLayoutVars>
      </dgm:prSet>
      <dgm:spPr/>
    </dgm:pt>
    <dgm:pt modelId="{7AC48386-9656-4EC6-8821-0F7E07CC2F1A}" type="pres">
      <dgm:prSet presAssocID="{F11842CF-EC60-488E-9D4F-0DFED0CB0380}" presName="rootConnector" presStyleLbl="node2" presStyleIdx="0" presStyleCnt="4"/>
      <dgm:spPr/>
    </dgm:pt>
    <dgm:pt modelId="{BB0E37DB-4683-4DD3-8E46-BC42C2FA3E6B}" type="pres">
      <dgm:prSet presAssocID="{F11842CF-EC60-488E-9D4F-0DFED0CB0380}" presName="hierChild4" presStyleCnt="0"/>
      <dgm:spPr/>
    </dgm:pt>
    <dgm:pt modelId="{8385983F-E726-4C0E-92A4-E4221A5E0E05}" type="pres">
      <dgm:prSet presAssocID="{F11842CF-EC60-488E-9D4F-0DFED0CB0380}" presName="hierChild5" presStyleCnt="0"/>
      <dgm:spPr/>
    </dgm:pt>
    <dgm:pt modelId="{7F3FFE69-D75F-44A3-893C-E8756AA89EAC}" type="pres">
      <dgm:prSet presAssocID="{A4AAF88C-2F9E-4D8B-8972-305B152AE0D7}" presName="Name35" presStyleLbl="parChTrans1D2" presStyleIdx="1" presStyleCnt="4"/>
      <dgm:spPr/>
    </dgm:pt>
    <dgm:pt modelId="{C86DEECA-D9D1-4A3C-B23D-7A1431CBDA95}" type="pres">
      <dgm:prSet presAssocID="{D7329EF1-07F8-4005-AE62-EAC2F38A0754}" presName="hierRoot2" presStyleCnt="0">
        <dgm:presLayoutVars>
          <dgm:hierBranch/>
        </dgm:presLayoutVars>
      </dgm:prSet>
      <dgm:spPr/>
    </dgm:pt>
    <dgm:pt modelId="{D893DD97-D419-449F-AF14-3948C1DA2F02}" type="pres">
      <dgm:prSet presAssocID="{D7329EF1-07F8-4005-AE62-EAC2F38A0754}" presName="rootComposite" presStyleCnt="0"/>
      <dgm:spPr/>
    </dgm:pt>
    <dgm:pt modelId="{1A61650A-88F6-4148-943F-62A660FF946A}" type="pres">
      <dgm:prSet presAssocID="{D7329EF1-07F8-4005-AE62-EAC2F38A0754}" presName="rootText" presStyleLbl="node2" presStyleIdx="1" presStyleCnt="4" custScaleX="75353" custScaleY="64766" custLinFactNeighborY="2687">
        <dgm:presLayoutVars>
          <dgm:chPref val="3"/>
        </dgm:presLayoutVars>
      </dgm:prSet>
      <dgm:spPr/>
    </dgm:pt>
    <dgm:pt modelId="{B65AC824-25E8-455D-B1AC-2FD0E904FF64}" type="pres">
      <dgm:prSet presAssocID="{D7329EF1-07F8-4005-AE62-EAC2F38A0754}" presName="rootConnector" presStyleLbl="node2" presStyleIdx="1" presStyleCnt="4"/>
      <dgm:spPr/>
    </dgm:pt>
    <dgm:pt modelId="{92142DBB-3F4F-4452-A8C5-D7BEF4D5E30F}" type="pres">
      <dgm:prSet presAssocID="{D7329EF1-07F8-4005-AE62-EAC2F38A0754}" presName="hierChild4" presStyleCnt="0"/>
      <dgm:spPr/>
    </dgm:pt>
    <dgm:pt modelId="{6D12CE1A-6E96-4827-83BE-14E7E66F4B88}" type="pres">
      <dgm:prSet presAssocID="{D7329EF1-07F8-4005-AE62-EAC2F38A0754}" presName="hierChild5" presStyleCnt="0"/>
      <dgm:spPr/>
    </dgm:pt>
    <dgm:pt modelId="{45E166D6-D565-4268-934A-48C967E831B3}" type="pres">
      <dgm:prSet presAssocID="{9B8098CB-6BB8-4AC2-B11B-D5E6DFCC87EB}" presName="Name35" presStyleLbl="parChTrans1D2" presStyleIdx="2" presStyleCnt="4"/>
      <dgm:spPr/>
    </dgm:pt>
    <dgm:pt modelId="{BB44F0E0-2C9E-423E-8069-D6DDA0A16A6A}" type="pres">
      <dgm:prSet presAssocID="{7C7AC4B4-D3B9-4CC2-B87A-839316F25AF2}" presName="hierRoot2" presStyleCnt="0">
        <dgm:presLayoutVars>
          <dgm:hierBranch/>
        </dgm:presLayoutVars>
      </dgm:prSet>
      <dgm:spPr/>
    </dgm:pt>
    <dgm:pt modelId="{4C2462D0-B0F4-48F5-9E9B-BF819E6348E4}" type="pres">
      <dgm:prSet presAssocID="{7C7AC4B4-D3B9-4CC2-B87A-839316F25AF2}" presName="rootComposite" presStyleCnt="0"/>
      <dgm:spPr/>
    </dgm:pt>
    <dgm:pt modelId="{84BDF9D7-71AF-478A-8992-78E523D21C63}" type="pres">
      <dgm:prSet presAssocID="{7C7AC4B4-D3B9-4CC2-B87A-839316F25AF2}" presName="rootText" presStyleLbl="node2" presStyleIdx="2" presStyleCnt="4" custScaleY="64766" custLinFactNeighborY="2687">
        <dgm:presLayoutVars>
          <dgm:chPref val="3"/>
        </dgm:presLayoutVars>
      </dgm:prSet>
      <dgm:spPr/>
    </dgm:pt>
    <dgm:pt modelId="{7740B1A0-9157-4545-97EB-368FEB272624}" type="pres">
      <dgm:prSet presAssocID="{7C7AC4B4-D3B9-4CC2-B87A-839316F25AF2}" presName="rootConnector" presStyleLbl="node2" presStyleIdx="2" presStyleCnt="4"/>
      <dgm:spPr/>
    </dgm:pt>
    <dgm:pt modelId="{E49337F8-048F-41BA-814E-5E7B7259422C}" type="pres">
      <dgm:prSet presAssocID="{7C7AC4B4-D3B9-4CC2-B87A-839316F25AF2}" presName="hierChild4" presStyleCnt="0"/>
      <dgm:spPr/>
    </dgm:pt>
    <dgm:pt modelId="{0294AAB7-9288-4089-8FFA-D23BA13CD04A}" type="pres">
      <dgm:prSet presAssocID="{7C7AC4B4-D3B9-4CC2-B87A-839316F25AF2}" presName="hierChild5" presStyleCnt="0"/>
      <dgm:spPr/>
    </dgm:pt>
    <dgm:pt modelId="{C79BA2E6-7BA1-4DF0-8AC0-F79C40B6D60B}" type="pres">
      <dgm:prSet presAssocID="{0AB9111E-23F7-47BC-9307-7D65CADBF6D7}" presName="Name35" presStyleLbl="parChTrans1D2" presStyleIdx="3" presStyleCnt="4"/>
      <dgm:spPr/>
    </dgm:pt>
    <dgm:pt modelId="{A7AD03B0-C350-4F74-A7C1-A4B599120E2A}" type="pres">
      <dgm:prSet presAssocID="{B7609963-D7B9-4B17-AF9E-F6B62543970C}" presName="hierRoot2" presStyleCnt="0">
        <dgm:presLayoutVars>
          <dgm:hierBranch/>
        </dgm:presLayoutVars>
      </dgm:prSet>
      <dgm:spPr/>
    </dgm:pt>
    <dgm:pt modelId="{F5AD575B-DF86-4CE6-BF88-31A3F51ED98D}" type="pres">
      <dgm:prSet presAssocID="{B7609963-D7B9-4B17-AF9E-F6B62543970C}" presName="rootComposite" presStyleCnt="0"/>
      <dgm:spPr/>
    </dgm:pt>
    <dgm:pt modelId="{1A6408F8-093E-474D-AB6F-BF0938FAFF71}" type="pres">
      <dgm:prSet presAssocID="{B7609963-D7B9-4B17-AF9E-F6B62543970C}" presName="rootText" presStyleLbl="node2" presStyleIdx="3" presStyleCnt="4" custScaleX="78934" custScaleY="64766" custLinFactNeighborY="2687">
        <dgm:presLayoutVars>
          <dgm:chPref val="3"/>
        </dgm:presLayoutVars>
      </dgm:prSet>
      <dgm:spPr/>
    </dgm:pt>
    <dgm:pt modelId="{59A91F38-2289-4DEA-8B70-9AC77A7B4494}" type="pres">
      <dgm:prSet presAssocID="{B7609963-D7B9-4B17-AF9E-F6B62543970C}" presName="rootConnector" presStyleLbl="node2" presStyleIdx="3" presStyleCnt="4"/>
      <dgm:spPr/>
    </dgm:pt>
    <dgm:pt modelId="{28815BC9-DEE2-4810-8E2B-A64B9F3D23F8}" type="pres">
      <dgm:prSet presAssocID="{B7609963-D7B9-4B17-AF9E-F6B62543970C}" presName="hierChild4" presStyleCnt="0"/>
      <dgm:spPr/>
    </dgm:pt>
    <dgm:pt modelId="{183C01C3-D9D1-4768-998F-2EE78725298E}" type="pres">
      <dgm:prSet presAssocID="{B7609963-D7B9-4B17-AF9E-F6B62543970C}" presName="hierChild5" presStyleCnt="0"/>
      <dgm:spPr/>
    </dgm:pt>
    <dgm:pt modelId="{49FCD0B9-9A27-499B-93DF-B7F4B70D4AEA}" type="pres">
      <dgm:prSet presAssocID="{608A1EC2-01AF-4247-A15B-978D125804F9}" presName="hierChild3" presStyleCnt="0"/>
      <dgm:spPr/>
    </dgm:pt>
  </dgm:ptLst>
  <dgm:cxnLst>
    <dgm:cxn modelId="{17140C02-B430-42D7-9063-8852F3C07B09}" type="presOf" srcId="{7C7AC4B4-D3B9-4CC2-B87A-839316F25AF2}" destId="{7740B1A0-9157-4545-97EB-368FEB272624}" srcOrd="1" destOrd="0" presId="urn:microsoft.com/office/officeart/2005/8/layout/orgChart1"/>
    <dgm:cxn modelId="{38E31C0F-5319-4D84-B9EC-7EF743D6089A}" srcId="{608A1EC2-01AF-4247-A15B-978D125804F9}" destId="{F11842CF-EC60-488E-9D4F-0DFED0CB0380}" srcOrd="0" destOrd="0" parTransId="{5263E22A-86A7-4D05-BF79-78924EC4E0A3}" sibTransId="{378126A9-9473-46E7-B496-C7F79200FC74}"/>
    <dgm:cxn modelId="{50112C11-F6C7-47FE-B4A0-B5E57E10D39E}" type="presOf" srcId="{D7329EF1-07F8-4005-AE62-EAC2F38A0754}" destId="{B65AC824-25E8-455D-B1AC-2FD0E904FF64}" srcOrd="1" destOrd="0" presId="urn:microsoft.com/office/officeart/2005/8/layout/orgChart1"/>
    <dgm:cxn modelId="{C767B520-C8C2-4954-A5DB-8675F6AC6513}" type="presOf" srcId="{F11842CF-EC60-488E-9D4F-0DFED0CB0380}" destId="{7AC48386-9656-4EC6-8821-0F7E07CC2F1A}" srcOrd="1" destOrd="0" presId="urn:microsoft.com/office/officeart/2005/8/layout/orgChart1"/>
    <dgm:cxn modelId="{A85D2821-C08F-4ADE-A6D1-E343CC70CCE9}" srcId="{608A1EC2-01AF-4247-A15B-978D125804F9}" destId="{7C7AC4B4-D3B9-4CC2-B87A-839316F25AF2}" srcOrd="2" destOrd="0" parTransId="{9B8098CB-6BB8-4AC2-B11B-D5E6DFCC87EB}" sibTransId="{677C916D-FD1F-4DD9-9D02-79DEB8374ECC}"/>
    <dgm:cxn modelId="{E99DB529-1D1F-440D-A641-C9CDF56E8E3E}" type="presOf" srcId="{5263E22A-86A7-4D05-BF79-78924EC4E0A3}" destId="{6F556916-3134-4938-BB1B-C7ACC88A39E8}" srcOrd="0" destOrd="0" presId="urn:microsoft.com/office/officeart/2005/8/layout/orgChart1"/>
    <dgm:cxn modelId="{52FDC435-07B5-45D0-914D-3D47F7B79D1C}" srcId="{DD15F589-53FA-4308-A591-28A8C2968B35}" destId="{608A1EC2-01AF-4247-A15B-978D125804F9}" srcOrd="0" destOrd="0" parTransId="{828AE73B-BCEF-45B7-830B-D2E0F368485A}" sibTransId="{904612A0-09C3-49F1-84A7-A5F9334ECF08}"/>
    <dgm:cxn modelId="{3D8FE436-C881-4C57-A86F-008DE655D35D}" type="presOf" srcId="{0AB9111E-23F7-47BC-9307-7D65CADBF6D7}" destId="{C79BA2E6-7BA1-4DF0-8AC0-F79C40B6D60B}" srcOrd="0" destOrd="0" presId="urn:microsoft.com/office/officeart/2005/8/layout/orgChart1"/>
    <dgm:cxn modelId="{7DBB3F3C-3925-49F1-B528-34553CF325D1}" type="presOf" srcId="{608A1EC2-01AF-4247-A15B-978D125804F9}" destId="{3FACA039-696D-4C69-9B35-11AADEC858A2}" srcOrd="0" destOrd="0" presId="urn:microsoft.com/office/officeart/2005/8/layout/orgChart1"/>
    <dgm:cxn modelId="{122BB43D-C82A-4A98-B27B-9FA079FAE1D9}" srcId="{608A1EC2-01AF-4247-A15B-978D125804F9}" destId="{B7609963-D7B9-4B17-AF9E-F6B62543970C}" srcOrd="3" destOrd="0" parTransId="{0AB9111E-23F7-47BC-9307-7D65CADBF6D7}" sibTransId="{9593D17D-562E-42ED-9DB7-9BEC28666928}"/>
    <dgm:cxn modelId="{69263160-7C77-4EFC-B532-E94A9D534F40}" type="presOf" srcId="{A4AAF88C-2F9E-4D8B-8972-305B152AE0D7}" destId="{7F3FFE69-D75F-44A3-893C-E8756AA89EAC}" srcOrd="0" destOrd="0" presId="urn:microsoft.com/office/officeart/2005/8/layout/orgChart1"/>
    <dgm:cxn modelId="{D2F73D71-3529-4939-8FE3-179DC32873CA}" type="presOf" srcId="{B7609963-D7B9-4B17-AF9E-F6B62543970C}" destId="{1A6408F8-093E-474D-AB6F-BF0938FAFF71}" srcOrd="0" destOrd="0" presId="urn:microsoft.com/office/officeart/2005/8/layout/orgChart1"/>
    <dgm:cxn modelId="{70078D57-B254-44AB-A0DF-2B908B3CCEA3}" type="presOf" srcId="{F11842CF-EC60-488E-9D4F-0DFED0CB0380}" destId="{228FE6FC-7259-4B67-82C5-9C0076AD3ACA}" srcOrd="0" destOrd="0" presId="urn:microsoft.com/office/officeart/2005/8/layout/orgChart1"/>
    <dgm:cxn modelId="{C3154F58-AC29-4815-926D-62E1E407EDD6}" type="presOf" srcId="{608A1EC2-01AF-4247-A15B-978D125804F9}" destId="{0CEBC24F-1328-4FAC-B379-2BCA120E4D72}" srcOrd="1" destOrd="0" presId="urn:microsoft.com/office/officeart/2005/8/layout/orgChart1"/>
    <dgm:cxn modelId="{C45E5E7E-D4A0-4DC6-8DC6-5DE192B35DA7}" type="presOf" srcId="{9B8098CB-6BB8-4AC2-B11B-D5E6DFCC87EB}" destId="{45E166D6-D565-4268-934A-48C967E831B3}" srcOrd="0" destOrd="0" presId="urn:microsoft.com/office/officeart/2005/8/layout/orgChart1"/>
    <dgm:cxn modelId="{BA48A4A1-4DDB-4848-871F-954ACB8468CC}" type="presOf" srcId="{DD15F589-53FA-4308-A591-28A8C2968B35}" destId="{FA41F8B3-D593-47C9-A931-F79544E76C04}" srcOrd="0" destOrd="0" presId="urn:microsoft.com/office/officeart/2005/8/layout/orgChart1"/>
    <dgm:cxn modelId="{893DBBBD-06EC-4021-B42A-0557D6AD8DAA}" srcId="{608A1EC2-01AF-4247-A15B-978D125804F9}" destId="{D7329EF1-07F8-4005-AE62-EAC2F38A0754}" srcOrd="1" destOrd="0" parTransId="{A4AAF88C-2F9E-4D8B-8972-305B152AE0D7}" sibTransId="{5696FE6E-187F-439A-8990-078E720F3D2A}"/>
    <dgm:cxn modelId="{B9B53CDA-710A-4798-9B88-A86F01958C18}" type="presOf" srcId="{7C7AC4B4-D3B9-4CC2-B87A-839316F25AF2}" destId="{84BDF9D7-71AF-478A-8992-78E523D21C63}" srcOrd="0" destOrd="0" presId="urn:microsoft.com/office/officeart/2005/8/layout/orgChart1"/>
    <dgm:cxn modelId="{DFD1D6EA-1001-47EF-BAC5-0FE37E9E81CA}" type="presOf" srcId="{D7329EF1-07F8-4005-AE62-EAC2F38A0754}" destId="{1A61650A-88F6-4148-943F-62A660FF946A}" srcOrd="0" destOrd="0" presId="urn:microsoft.com/office/officeart/2005/8/layout/orgChart1"/>
    <dgm:cxn modelId="{198E97F8-5123-40ED-BB51-84809FD2B29D}" type="presOf" srcId="{B7609963-D7B9-4B17-AF9E-F6B62543970C}" destId="{59A91F38-2289-4DEA-8B70-9AC77A7B4494}" srcOrd="1" destOrd="0" presId="urn:microsoft.com/office/officeart/2005/8/layout/orgChart1"/>
    <dgm:cxn modelId="{C9BD1B36-9935-4301-833E-C7DF1F279B8B}" type="presParOf" srcId="{FA41F8B3-D593-47C9-A931-F79544E76C04}" destId="{1876C163-5C32-42B3-8D5D-16E15B8DBB2B}" srcOrd="0" destOrd="0" presId="urn:microsoft.com/office/officeart/2005/8/layout/orgChart1"/>
    <dgm:cxn modelId="{08242A2C-6EE9-4D80-A3D8-3CEF7F9CE83B}" type="presParOf" srcId="{1876C163-5C32-42B3-8D5D-16E15B8DBB2B}" destId="{A929C0FD-7584-4926-BCB9-FE67EB0E1C1C}" srcOrd="0" destOrd="0" presId="urn:microsoft.com/office/officeart/2005/8/layout/orgChart1"/>
    <dgm:cxn modelId="{664C0233-8285-4FB1-B3F1-7AE1D56AB4C6}" type="presParOf" srcId="{A929C0FD-7584-4926-BCB9-FE67EB0E1C1C}" destId="{3FACA039-696D-4C69-9B35-11AADEC858A2}" srcOrd="0" destOrd="0" presId="urn:microsoft.com/office/officeart/2005/8/layout/orgChart1"/>
    <dgm:cxn modelId="{0690DC98-0715-49BF-A4D3-2104ACE1BFAE}" type="presParOf" srcId="{A929C0FD-7584-4926-BCB9-FE67EB0E1C1C}" destId="{0CEBC24F-1328-4FAC-B379-2BCA120E4D72}" srcOrd="1" destOrd="0" presId="urn:microsoft.com/office/officeart/2005/8/layout/orgChart1"/>
    <dgm:cxn modelId="{7347A11B-F4DE-4D98-B8E2-D5DCBF2CC807}" type="presParOf" srcId="{1876C163-5C32-42B3-8D5D-16E15B8DBB2B}" destId="{874CA8BE-F061-48CF-B676-467D315F616D}" srcOrd="1" destOrd="0" presId="urn:microsoft.com/office/officeart/2005/8/layout/orgChart1"/>
    <dgm:cxn modelId="{4E89AA4E-C8E5-4F43-9603-0AE0AFC33546}" type="presParOf" srcId="{874CA8BE-F061-48CF-B676-467D315F616D}" destId="{6F556916-3134-4938-BB1B-C7ACC88A39E8}" srcOrd="0" destOrd="0" presId="urn:microsoft.com/office/officeart/2005/8/layout/orgChart1"/>
    <dgm:cxn modelId="{E0855788-2E02-4FFA-81B8-3C6C4CDCF4F8}" type="presParOf" srcId="{874CA8BE-F061-48CF-B676-467D315F616D}" destId="{26FE4D88-8094-40F2-A9A5-C1E40706E701}" srcOrd="1" destOrd="0" presId="urn:microsoft.com/office/officeart/2005/8/layout/orgChart1"/>
    <dgm:cxn modelId="{17E2921A-A50A-4F63-A985-FAF3744504E0}" type="presParOf" srcId="{26FE4D88-8094-40F2-A9A5-C1E40706E701}" destId="{88EEB339-45F0-44D3-9877-0C78F0C47C89}" srcOrd="0" destOrd="0" presId="urn:microsoft.com/office/officeart/2005/8/layout/orgChart1"/>
    <dgm:cxn modelId="{CD50FF5E-3264-4E21-9ECF-3D4A06B1BCEF}" type="presParOf" srcId="{88EEB339-45F0-44D3-9877-0C78F0C47C89}" destId="{228FE6FC-7259-4B67-82C5-9C0076AD3ACA}" srcOrd="0" destOrd="0" presId="urn:microsoft.com/office/officeart/2005/8/layout/orgChart1"/>
    <dgm:cxn modelId="{7AF13026-4D31-4442-88A2-2C4BDF422C0D}" type="presParOf" srcId="{88EEB339-45F0-44D3-9877-0C78F0C47C89}" destId="{7AC48386-9656-4EC6-8821-0F7E07CC2F1A}" srcOrd="1" destOrd="0" presId="urn:microsoft.com/office/officeart/2005/8/layout/orgChart1"/>
    <dgm:cxn modelId="{9089E9B9-4B05-4CDE-9A0D-61E5A17C97BB}" type="presParOf" srcId="{26FE4D88-8094-40F2-A9A5-C1E40706E701}" destId="{BB0E37DB-4683-4DD3-8E46-BC42C2FA3E6B}" srcOrd="1" destOrd="0" presId="urn:microsoft.com/office/officeart/2005/8/layout/orgChart1"/>
    <dgm:cxn modelId="{221DB4DE-08E1-42BA-BE7C-15D4091DF0A5}" type="presParOf" srcId="{26FE4D88-8094-40F2-A9A5-C1E40706E701}" destId="{8385983F-E726-4C0E-92A4-E4221A5E0E05}" srcOrd="2" destOrd="0" presId="urn:microsoft.com/office/officeart/2005/8/layout/orgChart1"/>
    <dgm:cxn modelId="{EBD1FB90-5BE8-403D-A071-678480292050}" type="presParOf" srcId="{874CA8BE-F061-48CF-B676-467D315F616D}" destId="{7F3FFE69-D75F-44A3-893C-E8756AA89EAC}" srcOrd="2" destOrd="0" presId="urn:microsoft.com/office/officeart/2005/8/layout/orgChart1"/>
    <dgm:cxn modelId="{3926CCC5-E890-4537-B050-621D1C106DBE}" type="presParOf" srcId="{874CA8BE-F061-48CF-B676-467D315F616D}" destId="{C86DEECA-D9D1-4A3C-B23D-7A1431CBDA95}" srcOrd="3" destOrd="0" presId="urn:microsoft.com/office/officeart/2005/8/layout/orgChart1"/>
    <dgm:cxn modelId="{D37DB876-2A91-4F09-B1BD-F69ABE23B05F}" type="presParOf" srcId="{C86DEECA-D9D1-4A3C-B23D-7A1431CBDA95}" destId="{D893DD97-D419-449F-AF14-3948C1DA2F02}" srcOrd="0" destOrd="0" presId="urn:microsoft.com/office/officeart/2005/8/layout/orgChart1"/>
    <dgm:cxn modelId="{8B943242-C14F-4F92-A9D7-2BD409DC35D5}" type="presParOf" srcId="{D893DD97-D419-449F-AF14-3948C1DA2F02}" destId="{1A61650A-88F6-4148-943F-62A660FF946A}" srcOrd="0" destOrd="0" presId="urn:microsoft.com/office/officeart/2005/8/layout/orgChart1"/>
    <dgm:cxn modelId="{4782033C-711A-4277-9599-FB48097A9705}" type="presParOf" srcId="{D893DD97-D419-449F-AF14-3948C1DA2F02}" destId="{B65AC824-25E8-455D-B1AC-2FD0E904FF64}" srcOrd="1" destOrd="0" presId="urn:microsoft.com/office/officeart/2005/8/layout/orgChart1"/>
    <dgm:cxn modelId="{6F4EAFE0-D099-4190-94E7-E15DB05A399A}" type="presParOf" srcId="{C86DEECA-D9D1-4A3C-B23D-7A1431CBDA95}" destId="{92142DBB-3F4F-4452-A8C5-D7BEF4D5E30F}" srcOrd="1" destOrd="0" presId="urn:microsoft.com/office/officeart/2005/8/layout/orgChart1"/>
    <dgm:cxn modelId="{B033B197-C248-4450-A3F2-1217C9ED8A29}" type="presParOf" srcId="{C86DEECA-D9D1-4A3C-B23D-7A1431CBDA95}" destId="{6D12CE1A-6E96-4827-83BE-14E7E66F4B88}" srcOrd="2" destOrd="0" presId="urn:microsoft.com/office/officeart/2005/8/layout/orgChart1"/>
    <dgm:cxn modelId="{F9DE978C-6586-475F-8075-1FF3A4BCA0F5}" type="presParOf" srcId="{874CA8BE-F061-48CF-B676-467D315F616D}" destId="{45E166D6-D565-4268-934A-48C967E831B3}" srcOrd="4" destOrd="0" presId="urn:microsoft.com/office/officeart/2005/8/layout/orgChart1"/>
    <dgm:cxn modelId="{9C8345E9-F597-492D-8ECA-B59EC443AB29}" type="presParOf" srcId="{874CA8BE-F061-48CF-B676-467D315F616D}" destId="{BB44F0E0-2C9E-423E-8069-D6DDA0A16A6A}" srcOrd="5" destOrd="0" presId="urn:microsoft.com/office/officeart/2005/8/layout/orgChart1"/>
    <dgm:cxn modelId="{F3BEFAA1-34C2-4C41-9BA9-77C1A51B5E33}" type="presParOf" srcId="{BB44F0E0-2C9E-423E-8069-D6DDA0A16A6A}" destId="{4C2462D0-B0F4-48F5-9E9B-BF819E6348E4}" srcOrd="0" destOrd="0" presId="urn:microsoft.com/office/officeart/2005/8/layout/orgChart1"/>
    <dgm:cxn modelId="{6A0E5646-87D2-4736-B0E8-E225E42F1A92}" type="presParOf" srcId="{4C2462D0-B0F4-48F5-9E9B-BF819E6348E4}" destId="{84BDF9D7-71AF-478A-8992-78E523D21C63}" srcOrd="0" destOrd="0" presId="urn:microsoft.com/office/officeart/2005/8/layout/orgChart1"/>
    <dgm:cxn modelId="{B27C19AF-B73D-4413-B861-76DFCF50C28E}" type="presParOf" srcId="{4C2462D0-B0F4-48F5-9E9B-BF819E6348E4}" destId="{7740B1A0-9157-4545-97EB-368FEB272624}" srcOrd="1" destOrd="0" presId="urn:microsoft.com/office/officeart/2005/8/layout/orgChart1"/>
    <dgm:cxn modelId="{27DB5CC0-EBCD-4EF4-8FA6-9F5B950258BD}" type="presParOf" srcId="{BB44F0E0-2C9E-423E-8069-D6DDA0A16A6A}" destId="{E49337F8-048F-41BA-814E-5E7B7259422C}" srcOrd="1" destOrd="0" presId="urn:microsoft.com/office/officeart/2005/8/layout/orgChart1"/>
    <dgm:cxn modelId="{22B4FA68-39E6-4D0B-BD3A-BB719A0AAAE8}" type="presParOf" srcId="{BB44F0E0-2C9E-423E-8069-D6DDA0A16A6A}" destId="{0294AAB7-9288-4089-8FFA-D23BA13CD04A}" srcOrd="2" destOrd="0" presId="urn:microsoft.com/office/officeart/2005/8/layout/orgChart1"/>
    <dgm:cxn modelId="{5AC7D2A9-829B-46C4-91F2-F7B5786DB967}" type="presParOf" srcId="{874CA8BE-F061-48CF-B676-467D315F616D}" destId="{C79BA2E6-7BA1-4DF0-8AC0-F79C40B6D60B}" srcOrd="6" destOrd="0" presId="urn:microsoft.com/office/officeart/2005/8/layout/orgChart1"/>
    <dgm:cxn modelId="{307DB518-12DE-4453-8D23-AAE64F074DF5}" type="presParOf" srcId="{874CA8BE-F061-48CF-B676-467D315F616D}" destId="{A7AD03B0-C350-4F74-A7C1-A4B599120E2A}" srcOrd="7" destOrd="0" presId="urn:microsoft.com/office/officeart/2005/8/layout/orgChart1"/>
    <dgm:cxn modelId="{014EE2EF-92EC-4378-A587-EDAA793C2C43}" type="presParOf" srcId="{A7AD03B0-C350-4F74-A7C1-A4B599120E2A}" destId="{F5AD575B-DF86-4CE6-BF88-31A3F51ED98D}" srcOrd="0" destOrd="0" presId="urn:microsoft.com/office/officeart/2005/8/layout/orgChart1"/>
    <dgm:cxn modelId="{AC988A6E-16DD-443B-A665-142B17E7444C}" type="presParOf" srcId="{F5AD575B-DF86-4CE6-BF88-31A3F51ED98D}" destId="{1A6408F8-093E-474D-AB6F-BF0938FAFF71}" srcOrd="0" destOrd="0" presId="urn:microsoft.com/office/officeart/2005/8/layout/orgChart1"/>
    <dgm:cxn modelId="{066F492F-AB75-4386-A00F-108359BCBFB1}" type="presParOf" srcId="{F5AD575B-DF86-4CE6-BF88-31A3F51ED98D}" destId="{59A91F38-2289-4DEA-8B70-9AC77A7B4494}" srcOrd="1" destOrd="0" presId="urn:microsoft.com/office/officeart/2005/8/layout/orgChart1"/>
    <dgm:cxn modelId="{276D0409-0CCB-44F8-8043-1CAC430E088F}" type="presParOf" srcId="{A7AD03B0-C350-4F74-A7C1-A4B599120E2A}" destId="{28815BC9-DEE2-4810-8E2B-A64B9F3D23F8}" srcOrd="1" destOrd="0" presId="urn:microsoft.com/office/officeart/2005/8/layout/orgChart1"/>
    <dgm:cxn modelId="{ADFCA898-5860-41FD-9FC2-8F7D69F654C0}" type="presParOf" srcId="{A7AD03B0-C350-4F74-A7C1-A4B599120E2A}" destId="{183C01C3-D9D1-4768-998F-2EE78725298E}" srcOrd="2" destOrd="0" presId="urn:microsoft.com/office/officeart/2005/8/layout/orgChart1"/>
    <dgm:cxn modelId="{8F372C59-98CF-431D-AB30-406E7026B851}" type="presParOf" srcId="{1876C163-5C32-42B3-8D5D-16E15B8DBB2B}" destId="{49FCD0B9-9A27-499B-93DF-B7F4B70D4AEA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9BA2E6-7BA1-4DF0-8AC0-F79C40B6D60B}">
      <dsp:nvSpPr>
        <dsp:cNvPr id="0" name=""/>
        <dsp:cNvSpPr/>
      </dsp:nvSpPr>
      <dsp:spPr>
        <a:xfrm>
          <a:off x="3798786" y="1066803"/>
          <a:ext cx="2996400" cy="52830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28995"/>
              </a:lnTo>
              <a:lnTo>
                <a:pt x="2996400" y="328995"/>
              </a:lnTo>
              <a:lnTo>
                <a:pt x="2996400" y="528306"/>
              </a:lnTo>
            </a:path>
          </a:pathLst>
        </a:custGeom>
        <a:noFill/>
        <a:ln w="25400" cap="flat" cmpd="sng" algn="ctr">
          <a:solidFill>
            <a:schemeClr val="accent5">
              <a:lumMod val="20000"/>
              <a:lumOff val="8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5E166D6-D565-4268-934A-48C967E831B3}">
      <dsp:nvSpPr>
        <dsp:cNvPr id="0" name=""/>
        <dsp:cNvSpPr/>
      </dsp:nvSpPr>
      <dsp:spPr>
        <a:xfrm>
          <a:off x="3798786" y="1066803"/>
          <a:ext cx="899518" cy="52830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28995"/>
              </a:lnTo>
              <a:lnTo>
                <a:pt x="899518" y="328995"/>
              </a:lnTo>
              <a:lnTo>
                <a:pt x="899518" y="528306"/>
              </a:lnTo>
            </a:path>
          </a:pathLst>
        </a:custGeom>
        <a:noFill/>
        <a:ln w="25400" cap="flat" cmpd="sng" algn="ctr">
          <a:solidFill>
            <a:schemeClr val="accent5">
              <a:lumMod val="20000"/>
              <a:lumOff val="8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F3FFE69-D75F-44A3-893C-E8756AA89EAC}">
      <dsp:nvSpPr>
        <dsp:cNvPr id="0" name=""/>
        <dsp:cNvSpPr/>
      </dsp:nvSpPr>
      <dsp:spPr>
        <a:xfrm>
          <a:off x="2635409" y="1066803"/>
          <a:ext cx="1163377" cy="528306"/>
        </a:xfrm>
        <a:custGeom>
          <a:avLst/>
          <a:gdLst/>
          <a:ahLst/>
          <a:cxnLst/>
          <a:rect l="0" t="0" r="0" b="0"/>
          <a:pathLst>
            <a:path>
              <a:moveTo>
                <a:pt x="1163377" y="0"/>
              </a:moveTo>
              <a:lnTo>
                <a:pt x="1163377" y="328995"/>
              </a:lnTo>
              <a:lnTo>
                <a:pt x="0" y="328995"/>
              </a:lnTo>
              <a:lnTo>
                <a:pt x="0" y="528306"/>
              </a:lnTo>
            </a:path>
          </a:pathLst>
        </a:custGeom>
        <a:noFill/>
        <a:ln w="25400" cap="flat" cmpd="sng" algn="ctr">
          <a:solidFill>
            <a:schemeClr val="accent5">
              <a:lumMod val="20000"/>
              <a:lumOff val="8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F556916-3134-4938-BB1B-C7ACC88A39E8}">
      <dsp:nvSpPr>
        <dsp:cNvPr id="0" name=""/>
        <dsp:cNvSpPr/>
      </dsp:nvSpPr>
      <dsp:spPr>
        <a:xfrm>
          <a:off x="762913" y="1066803"/>
          <a:ext cx="3035873" cy="528306"/>
        </a:xfrm>
        <a:custGeom>
          <a:avLst/>
          <a:gdLst/>
          <a:ahLst/>
          <a:cxnLst/>
          <a:rect l="0" t="0" r="0" b="0"/>
          <a:pathLst>
            <a:path>
              <a:moveTo>
                <a:pt x="3035873" y="0"/>
              </a:moveTo>
              <a:lnTo>
                <a:pt x="3035873" y="328995"/>
              </a:lnTo>
              <a:lnTo>
                <a:pt x="0" y="328995"/>
              </a:lnTo>
              <a:lnTo>
                <a:pt x="0" y="528306"/>
              </a:lnTo>
            </a:path>
          </a:pathLst>
        </a:custGeom>
        <a:noFill/>
        <a:ln w="25400" cap="flat" cmpd="sng" algn="ctr">
          <a:solidFill>
            <a:schemeClr val="accent5">
              <a:lumMod val="20000"/>
              <a:lumOff val="8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FACA039-696D-4C69-9B35-11AADEC858A2}">
      <dsp:nvSpPr>
        <dsp:cNvPr id="0" name=""/>
        <dsp:cNvSpPr/>
      </dsp:nvSpPr>
      <dsp:spPr>
        <a:xfrm>
          <a:off x="2849687" y="378516"/>
          <a:ext cx="1898197" cy="688286"/>
        </a:xfrm>
        <a:prstGeom prst="rect">
          <a:avLst/>
        </a:prstGeom>
        <a:solidFill>
          <a:schemeClr val="accent5">
            <a:lumMod val="60000"/>
            <a:lumOff val="40000"/>
            <a:alpha val="30000"/>
          </a:schemeClr>
        </a:solidFill>
        <a:ln w="25400" cap="flat" cmpd="sng" algn="ctr">
          <a:solidFill>
            <a:schemeClr val="accent5">
              <a:lumMod val="20000"/>
              <a:lumOff val="8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marR="0" lvl="0" indent="0" algn="ctr" defTabSz="914400" rtl="0" eaLnBrk="0" fontAlgn="base" latinLnBrk="0" hangingPunct="0">
            <a:lnSpc>
              <a:spcPct val="85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1" lang="en-US" sz="3200" b="1" i="0" u="none" strike="noStrike" kern="1200" cap="none" normalizeH="0" baseline="0" dirty="0">
              <a:ln>
                <a:noFill/>
              </a:ln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rPr>
            <a:t>DHTML</a:t>
          </a:r>
          <a:endParaRPr kumimoji="1" lang="bg-BG" sz="3200" b="1" i="0" u="none" strike="noStrike" kern="1200" cap="none" normalizeH="0" baseline="0" dirty="0">
            <a:ln>
              <a:noFill/>
            </a:ln>
            <a:solidFill>
              <a:srgbClr val="EBFFD2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+mn-lt"/>
          </a:endParaRPr>
        </a:p>
      </dsp:txBody>
      <dsp:txXfrm>
        <a:off x="2849687" y="378516"/>
        <a:ext cx="1898197" cy="688286"/>
      </dsp:txXfrm>
    </dsp:sp>
    <dsp:sp modelId="{228FE6FC-7259-4B67-82C5-9C0076AD3ACA}">
      <dsp:nvSpPr>
        <dsp:cNvPr id="0" name=""/>
        <dsp:cNvSpPr/>
      </dsp:nvSpPr>
      <dsp:spPr>
        <a:xfrm>
          <a:off x="4213" y="1595109"/>
          <a:ext cx="1517400" cy="614693"/>
        </a:xfrm>
        <a:prstGeom prst="rect">
          <a:avLst/>
        </a:prstGeom>
        <a:solidFill>
          <a:schemeClr val="accent5">
            <a:lumMod val="60000"/>
            <a:lumOff val="40000"/>
            <a:alpha val="30000"/>
          </a:schemeClr>
        </a:solidFill>
        <a:ln w="25400" cap="flat" cmpd="sng" algn="ctr">
          <a:solidFill>
            <a:schemeClr val="accent5">
              <a:lumMod val="20000"/>
              <a:lumOff val="8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marR="0" lvl="0" indent="0" algn="ctr" defTabSz="914400" rtl="0" eaLnBrk="0" fontAlgn="base" latinLnBrk="0" hangingPunct="0">
            <a:lnSpc>
              <a:spcPct val="85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1" lang="en-US" sz="3200" b="1" i="0" u="none" strike="noStrike" kern="1200" cap="none" normalizeH="0" baseline="0" dirty="0">
              <a:ln>
                <a:noFill/>
              </a:ln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rPr>
            <a:t>XHTML</a:t>
          </a:r>
          <a:endParaRPr kumimoji="1" lang="bg-BG" sz="3200" b="1" i="0" u="none" strike="noStrike" kern="1200" cap="none" normalizeH="0" baseline="0" dirty="0">
            <a:ln>
              <a:noFill/>
            </a:ln>
            <a:solidFill>
              <a:srgbClr val="EBFFD2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+mn-lt"/>
          </a:endParaRPr>
        </a:p>
      </dsp:txBody>
      <dsp:txXfrm>
        <a:off x="4213" y="1595109"/>
        <a:ext cx="1517400" cy="614693"/>
      </dsp:txXfrm>
    </dsp:sp>
    <dsp:sp modelId="{1A61650A-88F6-4148-943F-62A660FF946A}">
      <dsp:nvSpPr>
        <dsp:cNvPr id="0" name=""/>
        <dsp:cNvSpPr/>
      </dsp:nvSpPr>
      <dsp:spPr>
        <a:xfrm>
          <a:off x="1920235" y="1595109"/>
          <a:ext cx="1430349" cy="614693"/>
        </a:xfrm>
        <a:prstGeom prst="rect">
          <a:avLst/>
        </a:prstGeom>
        <a:solidFill>
          <a:schemeClr val="accent5">
            <a:lumMod val="60000"/>
            <a:lumOff val="40000"/>
            <a:alpha val="30000"/>
          </a:schemeClr>
        </a:solidFill>
        <a:ln w="25400" cap="flat" cmpd="sng" algn="ctr">
          <a:solidFill>
            <a:schemeClr val="accent5">
              <a:lumMod val="20000"/>
              <a:lumOff val="8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marR="0" lvl="0" indent="0" algn="ctr" defTabSz="914400" rtl="0" eaLnBrk="0" fontAlgn="base" latinLnBrk="0" hangingPunct="0">
            <a:lnSpc>
              <a:spcPct val="85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1" lang="en-US" sz="3200" b="1" i="0" u="none" strike="noStrike" kern="1200" cap="none" normalizeH="0" baseline="0" dirty="0">
              <a:ln>
                <a:noFill/>
              </a:ln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rPr>
            <a:t>CSS</a:t>
          </a:r>
          <a:endParaRPr kumimoji="1" lang="bg-BG" sz="3200" b="1" i="0" u="none" strike="noStrike" kern="1200" cap="none" normalizeH="0" baseline="0" dirty="0">
            <a:ln>
              <a:noFill/>
            </a:ln>
            <a:solidFill>
              <a:srgbClr val="EBFFD2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+mn-lt"/>
          </a:endParaRPr>
        </a:p>
      </dsp:txBody>
      <dsp:txXfrm>
        <a:off x="1920235" y="1595109"/>
        <a:ext cx="1430349" cy="614693"/>
      </dsp:txXfrm>
    </dsp:sp>
    <dsp:sp modelId="{84BDF9D7-71AF-478A-8992-78E523D21C63}">
      <dsp:nvSpPr>
        <dsp:cNvPr id="0" name=""/>
        <dsp:cNvSpPr/>
      </dsp:nvSpPr>
      <dsp:spPr>
        <a:xfrm>
          <a:off x="3749205" y="1595109"/>
          <a:ext cx="1898197" cy="614693"/>
        </a:xfrm>
        <a:prstGeom prst="rect">
          <a:avLst/>
        </a:prstGeom>
        <a:solidFill>
          <a:schemeClr val="accent5">
            <a:lumMod val="60000"/>
            <a:lumOff val="40000"/>
            <a:alpha val="30000"/>
          </a:schemeClr>
        </a:solidFill>
        <a:ln w="25400" cap="flat" cmpd="sng" algn="ctr">
          <a:solidFill>
            <a:schemeClr val="accent5">
              <a:lumMod val="20000"/>
              <a:lumOff val="8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marR="0" lvl="0" indent="0" algn="ctr" defTabSz="914400" rtl="0" eaLnBrk="0" fontAlgn="base" latinLnBrk="0" hangingPunct="0">
            <a:lnSpc>
              <a:spcPct val="85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1" lang="en-US" sz="3200" b="1" i="0" u="none" strike="noStrike" kern="1200" cap="none" normalizeH="0" baseline="0" dirty="0">
              <a:ln>
                <a:noFill/>
              </a:ln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rPr>
            <a:t>JavaScript</a:t>
          </a:r>
          <a:endParaRPr kumimoji="1" lang="bg-BG" sz="3200" b="1" i="0" u="none" strike="noStrike" kern="1200" cap="none" normalizeH="0" baseline="0" dirty="0">
            <a:ln>
              <a:noFill/>
            </a:ln>
            <a:solidFill>
              <a:srgbClr val="EBFFD2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+mn-lt"/>
          </a:endParaRPr>
        </a:p>
      </dsp:txBody>
      <dsp:txXfrm>
        <a:off x="3749205" y="1595109"/>
        <a:ext cx="1898197" cy="614693"/>
      </dsp:txXfrm>
    </dsp:sp>
    <dsp:sp modelId="{1A6408F8-093E-474D-AB6F-BF0938FAFF71}">
      <dsp:nvSpPr>
        <dsp:cNvPr id="0" name=""/>
        <dsp:cNvSpPr/>
      </dsp:nvSpPr>
      <dsp:spPr>
        <a:xfrm>
          <a:off x="6046025" y="1595109"/>
          <a:ext cx="1498323" cy="614693"/>
        </a:xfrm>
        <a:prstGeom prst="rect">
          <a:avLst/>
        </a:prstGeom>
        <a:solidFill>
          <a:schemeClr val="accent5">
            <a:lumMod val="60000"/>
            <a:lumOff val="40000"/>
            <a:alpha val="30000"/>
          </a:schemeClr>
        </a:solidFill>
        <a:ln w="25400" cap="flat" cmpd="sng" algn="ctr">
          <a:solidFill>
            <a:schemeClr val="accent5">
              <a:lumMod val="20000"/>
              <a:lumOff val="8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marR="0" lvl="0" indent="0" algn="ctr" defTabSz="914400" rtl="0" eaLnBrk="0" fontAlgn="base" latinLnBrk="0" hangingPunct="0">
            <a:lnSpc>
              <a:spcPct val="85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1" lang="en-US" sz="3200" b="1" i="0" u="none" strike="noStrike" kern="1200" cap="none" normalizeH="0" baseline="0" dirty="0">
              <a:ln>
                <a:noFill/>
              </a:ln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rPr>
            <a:t>DOM</a:t>
          </a:r>
          <a:endParaRPr kumimoji="1" lang="bg-BG" sz="3200" b="1" i="0" u="none" strike="noStrike" kern="1200" cap="none" normalizeH="0" baseline="0" dirty="0">
            <a:ln>
              <a:noFill/>
            </a:ln>
            <a:solidFill>
              <a:srgbClr val="EBFFD2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+mn-lt"/>
          </a:endParaRPr>
        </a:p>
      </dsp:txBody>
      <dsp:txXfrm>
        <a:off x="6046025" y="1595109"/>
        <a:ext cx="1498323" cy="61469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3.png" 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 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82913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>
            <a:lvl1pPr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 bwMode="auto">
          <a:xfrm>
            <a:off x="3897313" y="0"/>
            <a:ext cx="2982912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>
            <a:lvl1pPr algn="r"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fld id="{3BF7C7B5-275F-4D1F-9AB4-9255447DBC73}" type="datetimeFigureOut">
              <a:rPr lang="en-US"/>
              <a:pPr/>
              <a:t>3/4/2023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 bwMode="auto">
          <a:xfrm>
            <a:off x="0" y="8829675"/>
            <a:ext cx="2982913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b" anchorCtr="0" compatLnSpc="1">
            <a:prstTxWarp prst="textNoShape">
              <a:avLst/>
            </a:prstTxWarp>
          </a:bodyPr>
          <a:lstStyle>
            <a:lvl1pPr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 bwMode="auto">
          <a:xfrm>
            <a:off x="3897313" y="8829675"/>
            <a:ext cx="2982912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b" anchorCtr="0" compatLnSpc="1">
            <a:prstTxWarp prst="textNoShape">
              <a:avLst/>
            </a:prstTxWarp>
          </a:bodyPr>
          <a:lstStyle>
            <a:lvl1pPr algn="r"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fld id="{3DADE544-1278-4EDA-8870-0A169B9A6D6D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163066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2" units="cm"/>
          <inkml:channel name="Y" type="integer" max="768" units="cm"/>
        </inkml:traceFormat>
        <inkml:channelProperties>
          <inkml:channelProperty channel="X" name="resolution" value="93.24232" units="1/cm"/>
          <inkml:channelProperty channel="Y" name="resolution" value="46.54546" units="1/cm"/>
        </inkml:channelProperties>
      </inkml:inkSource>
      <inkml:timestamp xml:id="ts0" timeString="2021-02-23T02:17:30.45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19596 3324,'0'-25,"0"0,25 25,0 0,-1 0,1 25,25-25,-25 0,-1 0,26 25,-25-25,0 0,49 25,-49-25,25 0,-1 0,1 0,-1 24,26-24,-50 0,49 0,-24 0,-1 0,-24 0,0 0,0 0,-1 0,1 0,0 0,0 0,49 0,-49 0,25 0,-1 0,-24 0,50 0,-51 0,26 25,24-25,-49 25,0-25,0 0,49 0,75 0,-99 0,49 0,-25 0,-49 0,0 0,0 0,-1 0,26 0,0 0,24 0,-24-25,24 0,1 1,73-26,-48 50,48-50,-73 26,-1 24,1-25,-1 25,0-25,-24 25,-25 0,24 0,-24 0,-25-25,25 25,-50 0,0 0,-24 0,24 0,-25 25,1-25,-1 0,50 25,-25-25,1 25,-1-25,-25 0,25 24,-24 1,-1-25,-123 25,-1 25,-124 24,-595 124,521-98,223-100,75 25,74-1,74-24,150 25,346-25,-247 0,-125 0,199 0,49 0,-24-25,124-24,-373 24,-49 0,25-25,75-24,-100 49,-75 25,-24 0,-25-25,0 1,-25 24,0-50,-99 25,75 25,-125-25,-24 75,98-25,-247 124,149-50,173-74,-25 0,26-1,-1-24,25-24,0-1,-25 25,-25 25,50-75,50-25,24 1,-24 49,74-49,-99 24,24 25,1-24,0 49,-26-50,1 50,0 0,-25-25,-25 25,-24 0,-26 25,-24 50,0-51,-50 51,25-1,-50-24,-471 223,496-224,25 1,0-25,50 0,-25-1,49 1,50-50,0 1,25-51,-25 50,0 1,0-76,0 51,0 24,0-25,0-49,0 49,0 1,50-26,-50 26,24-1,-24 1,0 24,0 0,0-49,0 24,0 25,0 0,0 1,-24 24,-26 0,0 49,-24 1,-25 49,-149 50,-25 0,124-50,25-25,-25 26,0-26,50 25,-25 0,-74 25,98-49,51-50,24 24,0-49,0 0,50 0,-25-49,0 24,0-50,0 1,0 24,0 1,0-1,50-74,-25-25,24 25,-24 75,49-75,-24 49,0 26,-1-1,26-49,-50 49,24 1,26-1,-26 50,-49-25,25 25,0 0,0 0,-1 0,26 25,-25 25,0-50,-25 24,0 1,0 0,0 0,0 0,0-1,0 26,-25 0,0-1,-149 125,50-75,-24 25,-26-25,-223 174,199-149,24 0,0-25,-123 1,197-76,26 1,0 0,49-25,25-50,0 26,0-125,49 0,-24 75,74-125,-49 100,-25 0,24-25,-24 0,0 49,49-98,50-51,-49 125,-25 50,98-51,26 26,272-50,-346 99,49 0,123 25,-148 0,100 0,-125 0,25 25,0 25,-99-26,0 1,24 0,-49 25,0-1,0 1,0 24,0-49,0 50,-49-26,24 1,-25-1,25-24,25 0,-25 0,25 0,0-1,-24-24,-1 0,0 25,0-25,0 25,25 25,-24-26,-1 26,0-50,25 25,-25 0,25-50,0 0,0 0,0 0,-25 25,1 0,-1 50,0 0,0-50,-24 24,24 1,-74 25,49-50,50-25,0-25,0 26,0-76,0 76,0-26,0 75,-25 0,-24-1,24 1,-25 0,1 0,49 0,-50-1,25-24,0 0,1 0,-1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2" units="cm"/>
          <inkml:channel name="Y" type="integer" max="768" units="cm"/>
        </inkml:traceFormat>
        <inkml:channelProperties>
          <inkml:channelProperty channel="X" name="resolution" value="93.24232" units="1/cm"/>
          <inkml:channelProperty channel="Y" name="resolution" value="46.54546" units="1/cm"/>
        </inkml:channelProperties>
      </inkml:inkSource>
      <inkml:timestamp xml:id="ts0" timeString="2021-02-23T07:13:43.52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1910 13618,'25'0,"0"0,0 0,0 0,-1 0,1 0,0 0,0 0,24 0,-24 0,0 0,25 0,-26 0,1-25,0 25,0-25,0 25,-1 0,1 0,25 0,24-25,-49 25,25 0,-1 0,-24 0,25-24,-1 24,1 0,-25 0,49 0,-24 0,-25 0,-25 24,49 1,1-25,24 0,-24 0,49 0,-25 0,1 0,24 0,0 0,199 25,-199-25,-49 0,49 0,-25 0,26 0,-26 0,0 0,1 0,-26 0,1 0,0 0,-26 0,26 0,-25 0,0 0,-1 0,1 0,0 0,0 0,0 0,0 0,-1 0,26 0,0 0,-1 0,26 0,24 0,-74 0,24 25,-24-25,25 0,-26 0,1 0,-25 25,75-1,-26 1,1-25,24 0,1 0,-1 25,50-25,-49 25,24-25,-25 0,25 25,-24-1,74 1,49-25,-99 0,75 0,-75 0,-24 0,49 0,-75 0,-24 0,25 0,-26 0,100 25,-74 25,0-50,-26 0,1 24,0-24,0 0,0 0,-1 0,26 0,0 25,-26-25,76 0,-26 0,-24 0,-25 0,49 0,0 0,50 0,-99 0,25 0,-1 0,-24 0,0 0,25 0,-26 0,1 0,0 0,0 0,0 0,24 0,-24 0,0 0,0 0,-1 0,1 0,0 0,0 0,0-25,-1 25,1 0,0 0,25 0,-25 0,24 0,26 0,-1 0,0 0,125-24,-50 24,-75 0,-24 0,24 0,25 0,-49 0,-25 0,0 0,-1-25,1 25,0 0,0 0,0 0,-1 0,1 0,0-25,0 25,0-25,-1 25,1-25,50 25,-1 0,-24 0,-1-24,174-26,-198 50,25 0,24 0,-49 0,0 0,0 0,0 0,99 0,124 0,-149 0,124 0,-173 0,74 0,-50 0,-24 0,24 0,1 0,49-25,-50 0,0 1,1-1,-50 25,24 0,1 0,-25 0,-1 0,1 0,25 0,-25 0,24 0,-24 0,0 0,0 0,-1 0,26 0,49 0,-74 0,25 0,24 0,25 0,100 0,-75 0,49 0,-98 0,49 0,-75 0,1 0,0 0,-1 0,1 0,74 0,-25 25,50-1,0 1,74-25,-124 25,-49-25,-25 0,-1 0,1 0,0 0,0 25,99 0,99-25,-99 0,-25 0,50 0,-50 0,-24 0,24 0,124 0,1 0,-51 0,-74 0,25 0,25 0,-99 0,0 0,-1 0,-24 0,0 0,0 0,-1 0,100 0,-99 0,124 0,-25 0,-74 0,-1-25,1 25,-1 0,26-25,-26 25,51 0,-76 0,76-25,-75 25,-1 0,26 0,-25 0,24 0,1 0,-25 0,24 0,26 0,-26 0,1 0,0 0,24 0,-24 0,-1 0,26 0,-51 0,26 0,-25 0,24 0,-24 0,50 0,-50 0,49 0,-24 0,24 0,25 0,-74 25,74 0,-24-25,-51 0,51 25,-26-1,-24-24,25 0,-1 0,1 0,0 0,-50 25,74 0,-24-25,-1 0,26 0,-1 0,1 0,-51 0,1 0,25-25,-25 25,-1 0,26-25,-25 25,0 0,24 0,75 0,-74 0,74-24,-75 24,1 0,-25 0,24 0,26-25,-1 25,-49-25,0 25,0 0,0 0,-1 0,1-25,0 25,25 0,-26 0,26 0,-25 0,0 0,24 0,26-25,-51 1,26 24,-25 0,0 0,-1 0,26 0,-25 0,0 0,-1 0,1 0,0 0,0 0,24 0,51-25,-75 25,24-25,50 25,75-25,-50 0,124 1,-124 24,149 0,-149 0,-25 0,0 0,-24 0,-1 0,100-25,-149 25,-1 0,-24-25,0 0,-24 0,24 1,0-1,-25-25,25 1,-25 49,25-25,0 0,-50-25,50 25,-24 25,24-24,-25-1,0 0,25-25,-99-24,-50-100,25 50,124 100,-50-26,1 25,24 0,0 1,-24-1,24 0,0 0,-25-24,1 24,-26-25,26 50,-1-25,25 1,0-1,1 25,24-25,-50 25,0 0,26 0,-1 0,0 0,-25 0,26 0,-51 0,1 0,-1 0,51 0,-51 0,50 0,-24 0,24 0,0 0,0 0,0 25,-24-25,24 25,0-25,-49 24,24 1,-49-25,49 25,1 0,24-25,-25 0,26 0,-51 25,1-1,-1-24,51 25,-1-25,0 0,-25 0,26 0,-26 0,25 0,-25 0,26 0,-1 0,-50 0,1 0,49 0,0 0,1 0,-26 0,0 0,-24 0,24 0,-24 0,0 0,49 0,0 0,0 0,-24 0,24 0,0-25,-25 1,26 24,-26-25,-74 0,25 25,24-25,1 25,24-25,-24 25,24-24,-24 24,-1 0,1-25,0 25,-1-25,1 25,-1-25,26 0,-26 0,1 25,24 0,-74-49,75 24,-75 25,74 0,0-25,-24 0,24 25,1 0,24 0,-49 25,49-25,-25 0,1 0,-1 0,25 0,0 25,-49-25,-25 0,49 0,-74 0,99 0,-148 25,123 0,0-1,-24 1,-25 0,24 0,-49 0,50 0,24-25,-49 24,-25 1,50-25,24 0,-99 50,100-50,-26 25,-74-25,-24 24,98 1,1 0,-1-25,26 0,-26 0,1 0,-25 25,-25 24,49-49,1 0,0 0,24 0,25 0,-24 0,-51 0,26 0,-75 0,99 0,-24 0,24 0,1 0,-150 0,175 0,-26 0,25 0,-24 0,-1 0,0 0,26 0,-1 0,-25 0,25-24,1-1,-1 25,-25 0,25 0,-24 0,-1-25,25 25,-49-25,24 0,-24 25,24-24,25 24,-49-25,49 25,0 0,1 0,-1-25,0 25,0 0,0-25,1 25,-1 0,0 0,-25-25,-24 1,-25 24,49 0,-24 0,24 0,25 0,0 0,-24 0,24 0,-49 0,49 0,-74 0,74 0,0 0,-74 0,24 0,1 0,0 0,-26 0,-24 0,50 0,24 0,-24 0,-1 24,1-24,0 0,-150 0,150 25,-25-25,24 0,-98 25,98-25,-148 0,25 50,98-26,1 1,25-25,-25 0,-1 0,-148 0,174 0,-100 0,100 0,-1 0,-173 0,149 0,0-49,0 49,-25-50,49 50,50 0,-49-50,24 50,1 0,24-24,0 24,-24 0,-1 0,-24-25,24 25,0 0,1 0,24 0,-74 0,24 0,26 0,-51 0,26 0,-25 0,49 0,25 0,1 0,-51 0,50 0,1 0,-1 0,-25 0,25 0,-49 25,-25-25,49 24,-49 26,49-50,-24 25,-25 0,-1-25,-24 24,100-24,-1 0,0 0,0 0,0 0,1 0,24 25,-25-25,-25 0,25 25,1 25,-26-50,25 24,0 1,25 0,-49 0,24-25,0 0,0 0,1 0,24 25,-25-25,-25 0,1 0,-1 24,-74-24,0 25,-124 0,173 0,-49-25,100 25,-1-25,0 0,0 0,0 0,1 0,-1 0,0 0,-25 0,-24 0,24 0,-24 0,24 0,-24 0,24 0,-74 0,50 0,-149 49,173-49,-24 0,49 0,-25 0,25 0,1 0,-1 0,0 0,0 0,0 0,1 0,-1 0,0 0,0 0,-25 0,1 0,24 0,0 0,0 0,1 0,-26 0,25 0,25-25,-25 25,1 0,-1 0,0-24,0 24,0 0,-24 0,-1 0,-24 0,49 0,-25 0,-24 0,0 0,24 0,25 0,0 0,1 0,-1 0,0 0,0 0,-25 0,-24 0,24 0,26 0,-1 0,-25 0,1 0,24 0,-50 0,51 0,-26 0,25 0,0 0,1 0,-1 0,0 0,0 0,0 0,1 24,-1-24,25 25,-50-25,25 0,-24 50,24-50,0 25,0-25,1 0,-1 0,0 0,0 0,25 24,-25-24,1 0,24 50,-25-50,0 25,0-25,25 25,-25-25,25 24,-25 1,1-25,24 25,-25-25,25 25,-25-25,25 25,0-1,0 1,0 0,0 0,0 0,0 0,0-1,0 1,0 0,25 0,0 0,-1-25,-24 24,25 1,-25 0,25 0,-25 0,0-1,0 1,0 0,0 0,0 0,25 24,0-24,-25 0,0 0,25-25,-1 24,1-24,0 0,0 0,24 0,-24 0,0 0,0 0,0 0</inkml:trace>
  <inkml:trace contextRef="#ctx0" brushRef="#br0" timeOffset="7078.24">3374 10815,'0'25,"25"-1,123 1,-123-25,74 50,-49-50,0 0,173 0,-173 0,24 0,0 0,75 0,-74 0,-1 0,0 0,75 0,-99 0,-1 0,51 0,-26 0,-24 0,-25 0,-1 0,26 0,-25 0,-25 25,49-25,-24 0,25 0,-25 0,24 0,-24 0,0 0,0 0,-1 0,1 0,0 0,0 0,-25 24,49-24,-24 0,0 0,25 0,-26 25,26-25,-25 25,0-25,-1 0,1 25,50 0,-26-25,1 24,-1-24,1 25,124-25,-125 0,1 0,49 0,-24 0,-26 0,1 0,-1 0,1 0,-25 0,49 0,-24 0,-25 0,24 0,-24 0,0 0,0 0,-1 0,1 0,25 0,-50 25,25-25,49 0,1 0,-26 0,-24 0,0 0,24 0,-24-25,25 25,74-25,-75 25,51 0,48 0,-24 0,-99 0,25 0,0 0,-1 0,1 0,24 0,-24 0,-25 0,24 0,-24 0,25 0,-26 0,51 0,-50 0,-1 0,1 0,50 0,-1 0,25 0,-74 0,25 0,74 0,-75 0,-24 0,0 0,49 0,-49 0,0 0,0 0,0 0,-1 0,1 0,0 0,0 0,0 0,24 0,-24 0,0 0,0 0,-1-24,1 24,0 0,0 0,24 0,1 0,-25 0,24 0,-24 0,0 0,25 0,-1-25,-24 25,0 0,24 0,-24 0,25 0,-25 0,0 0,-1 0,1 0,25 0,-1 0,26 0,-50 0,74 0,-74 0,74-25,-50 25,26 0,24 0,-25 0,50 0,-74 0,0 0,-1 0,1 0,0 0,-1 0,26 0,-26 0,1-25,-1 25,-24 0,25 0,-25 0,49 0,-49-25,0 25,24 0,100 0,-124 0,24 0,1 0,24 0,-24 0,-25-24,25 24,24-25,-24 0,49 0,-50 25,1-25,24 25,1-24,-26 24,1-25,0 0,-1 25,75-25,-74 25,-25-25,24 25,1 0,-25 0,0 0,-25-24,24 24,1 0,0 0,25 0,-1 0,26-25,-1 25,75-25,49 25,-74 0,-49 0,24 0,25 0,-25 0,124 0,149 0,-272 0,73 0,-98 0,-1 0,75 0,-75 0,-24 0,24 0,-24 0,0 0,49 0,-74 0,-1 0,1 0,0 0,-25 25</inkml:trace>
  <inkml:trace contextRef="#ctx0" brushRef="#br0" timeOffset="15556.14">11411 12601,'-25'0,"25"25,0-1,0 51,0-26,0 1,0-25,0 0,0 24,0 1,0-1,0 1,0 0,0-26,0 26,0-25,0 25,0-1,0-24,0 0,0 24,0-24,0 0,0 0,25 0,-25-1,24-24,1 0,-25 25,0 0,0 0,25-25,0 0,0 0,-1 0,1 0,0 0,0 0,0 0,-1 0,1 0,0 0,49 0,-49 0,50 0,-51 0,26 25,0-1,-26-24,26 0,0 0,24 0,-24 0,-1 0,26 0,-26 0,1 0,0 0,-26 0,26 0,-25 0,0 0,-1 0,1 0,0 0,0 0,0 0,-1 0,1 0,0 0,0 0,0 0,-1 0,1 0,0 25,0-25,74 25,-74-25,0 0,-1 0,1 0,-25 25,25-25,0 0,0 0,-1 0,1 0,0 0,0 0,24 0,1 0,0 0,-25 0,24 0,1 0,74 0,-99 0,24-25,1 25,-25 0,24 0,26 0,-51 0,1 0,0 0,-50 0,0 0,1 0,-1 0,0 0,0 0,25-25,-25 25,1 0,-1 0,0 0,25-25,0-24,0 24,0 0,0 0,0 1,0-1,0 0,0 0,-25 25,0 0,1 0,-1 0,0 0,25 25,0 0,0 0,0-1,-25 1,25 0,0 0,0 0,0-1,25-24,-25 25,25-25,0 0,-1 25,1-25,0 25,0 0,0-50,-1 25,51 25,74 24,-25-24,297 25,-98-50,-75 0,-149 0,0 0,224 24,-224-24,-25 25,100 0,-100 0,50-25,-49 25,-26-25,1 24,0-24,-26 0,1 25,0-25,25 25,24-25,-24 0,24 0,25 0,-49 0,0 0,-1 0,1 0,24 0,1 0,-26 0,50 0,-24 0,-26 0,26 0,-25 25,-1-25,1 25,-1-25,26 0,-1 0,1 0,24 0,0 0,124 0,-124 0,-24 0,24 0,-24 0,-1 0,-24 0,-1 0,50 0,-24 0,-26 0,51 0,-26 0,100 0,-125 0,1-25,74 25,-50 0,-24 0,49-25,-49 0,49 25,-74 0,24 0,1 0,49 0,50 0,74 50,-148-50,24 0,124 49,-124-24,100-25,-26 0,75-25,-173 25,148 0,-173 0,24 0,-49 0,0 0,24 0,-24 0,25 0,-1 0,26 0,-50 0,24 0,26 0,-26 0,-24 0,49 0,-49 0,25 0,-25 0,0 0,-1 0,1 0,99 0,-49 0,73 0,-98-24,49-26,-74 50,25 0,-1-25,-24 25,0-25,24 25,-24-24,0-1,0 0,-25 0,25 25,-25-25,0-49,0 49,0 0,24-24,-24 24,25 25,0-25,-25-24,25 49,0-50,-25 25,25 0,-25 1,0-26,0 25,0-24,0 24,0 0,0 0,-25 0,25-24,0 24,0 0,0 0,-25 0,0 25,25-24,0-1,0 0,0 0,-25-49,25 24,0 25,-25 1,1-51,-1 50,25 1,-25 24,25-25,-25 0,0 25,1 0,-1 0,0 0,0 0,0 0,25 25,-24-25,-1 25,0-25,0 0,25 24,-25-24,1 0,-1 0,25 25,-25-25,25 25,-25-25,0 0,1 0,-26 0,0 0,26 0,-26 25,-74-25,25 0,-25 0,-25 0,25 0,0 25,0-25,74 0,1 0,24 0,-25 0,-24 0,-1 0,1 0,49 0,-25 0,26 24,-26 1,-49-25,49 0,-24 25,-25-25,24 0,1 0,49 0,-25 0,-49 0,50 0,-1 0,25 0,-124-25,100 25,-1-25,0 25,1 0,-125-24,-24 24,-1 0,125 0,-100 0,125 0,-1 0,25 0,-49 0,49 0,-25 0,-49 0,50-25,-26 25,26 0,-26-25,26 25,-1-25,0 0,-24 25,-25-24,-25-26,49 25,-24 0,25 25,-1 0,26-49,-51-1,76 25,-51 25,50-24,1-1,-26 25,-24-25,24 0,0 25,-49-25,25 25,24-24,25 24,-99 0,75-25,-75 0,-25 0,-149-49,199 24,25 25,-1 25,-24-49,49 24,-24 0,24 0,1 25,-1-25,25 25,0-24,-49 24,24 0,26-25,-26 25,0 0,-49 0,25-25,-50 25,25 0,-50 0,25 0,-25 0,50 0,49 0,25 0,-24 0,49-25</inkml:trace>
  <inkml:trace contextRef="#ctx0" brushRef="#br0" timeOffset="17145.66">1141 13047</inkml:trace>
  <inkml:trace contextRef="#ctx0" brushRef="#br0" timeOffset="19826.5">1489 13221,'-25'0,"0"-25,-25 0,-24-49,74 49,-25 25,0 0,1-25,-1 25,0-25,0 25,25-24,-25 24,1 0,-1-25,0 25,0 0,25 25,-74 74,-75 0,74-24,26-75,49 49,-25-24,25 0,0 0,0-1,0 26,0-25,0 0,25 24,24-24,-24 25,0-50,0 24,0-24,-25 25,25-25,-1 0,-24 25,25-25,0 0,0 0,0 0,24 0,-24 0,0 0,24 0,1 0,24 0,-24 0,0 0,-26-50,249-74,-198 50,-26 24,1 26,-25-26,0 50,-25-25,24 25,-24-25,0 1,0-1,0 0,-24 25,24-25,-25 25,0-25,0 25,0-25,0 25,25-24,-24 24,-1 0,0-25,0 25,0 0,1 0,-1 0,-25 0,25 0,1 0,-1 0,0 0,0 0,0 0,1 0,-1 0,0 0,-74 99,49-74,1-25,73 0</inkml:trace>
  <inkml:trace contextRef="#ctx0" brushRef="#br0" timeOffset="21893.54">4068 14064,'-24'-25,"24"1,-25 24,0-50,0 50,0-25,-49 0,24-24,-24 24,-1-25,26 26,-1 24,-74-25,99 25,1 0,24-25,-25 25,0 0,25-25,-25 25,0 0,1 0,-1 25,-25-25,1 25,24 0,25-1,-50-24,25 25,1 0,-26 0,0 0,25-1,1 1,-1 0,25 0,-25-25,25 25,-25-1,25 1,0 0,-25-25,25 25,-24 0,-1-25,25 24,0 1,0 0,0 0,0 0,0-1,-25-24,25 25,0 0,0 0,0 0,0 0,0-1,0 1,0 0,25-25,0 25,-25 0,24-25,-24 24,25-24,0 25,0-25,0 25,-1-25,1 25,50 0,-50-1,-1 1,51-25,-26 25,-24-25,0 0,25 25,-1-25,-24 0,0 0,24 0,-24 0,50-25,-1-25,0 1,-24 24,-25 0,24-24,1 49,-25-50,49 0,-49 50,25-49,-25 49,24-25,-24 0,0 25,-25-25,25 25,-25-25,0 1,0-1,0 0,0 0,0-24,0 24,24 25,-24-25,0 0,0 0</inkml:trace>
  <inkml:trace contextRef="#ctx0" brushRef="#br0" timeOffset="30183.8">1737 13891,'0'-25,"24"-25,26 50,-25 0,0 0,0 0,-1 0,1 0,0 0,0 0,0 0,-1 0,1 0,0 0,0 0,0 0,-1 0,1 0,0 0,0 0,0 0,-1 0,1 0,0 25,0-25,0 0,-1 0,-24 25,25-25,0 25,0-1,-25 1,25-25,-25 25,24-25,-24 25,25-25,-25 25,0-1,0 1,25-25,-25 25,25 0,-25 0,0-1,0 1,0 0,25 25,-25-26,0 1,24 0,-24 0,0 25,0-26,0 1,-24-25,-1 0,25 25,-50-25,25 0,25 25,-24-25,-1 25,-25-1,25 1,1-25,-1 25,-25-25,50 25,-25-25,1 0,-1 0,-25 0,50 25,-25-1,1-24,-1 25,0-25,0 0,0 0,1 0,-1 25,0-25,0 0,0 0,1 0,-1 0,0 0,0 0,0 0,-24-25,-1-24,25 49,0-25,-49 0,49 0,-99-49,99 49,1 0,-26 0,25 1,0-1,-24 0,24 0,-25-25,26 26,-1-26,0 25,25 0,-50-24,50 24,0 0,-24 25,-1-49,25 24,0 0,0 0,0 0,0 1,0-1,0 0,0 0,0 0,0 1,0-1,25 0,-1 25,1 0,0 0,-25 25,25 0,24-1,-49 26,25-50,-25 25,0 0,25 24,25 1,-26-25,-24-1,25 1,0 0,0 25,0-50,-1 0,-24 24,25-24,0 0,0 0,0 0,-1 0,1 0,-25-24,0-1,25 25,0-25,0 0,-1 0,-24 1,25-1,0 0,0 0,-25 0,25 25,-25-24,24 24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82913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>
            <a:lvl1pPr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 bwMode="auto">
          <a:xfrm>
            <a:off x="3897313" y="0"/>
            <a:ext cx="2982912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>
            <a:lvl1pPr algn="r"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fld id="{9B46F231-FB2B-4655-A644-E2477325E686}" type="datetimeFigureOut">
              <a:rPr lang="en-US"/>
              <a:pPr/>
              <a:t>3/4/2023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176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 bwMode="auto">
          <a:xfrm>
            <a:off x="687388" y="4416425"/>
            <a:ext cx="5507037" cy="4183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 bwMode="auto">
          <a:xfrm>
            <a:off x="0" y="8829675"/>
            <a:ext cx="2982913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b" anchorCtr="0" compatLnSpc="1">
            <a:prstTxWarp prst="textNoShape">
              <a:avLst/>
            </a:prstTxWarp>
          </a:bodyPr>
          <a:lstStyle>
            <a:lvl1pPr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 bwMode="auto">
          <a:xfrm>
            <a:off x="3897313" y="8829675"/>
            <a:ext cx="2982912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b" anchorCtr="0" compatLnSpc="1">
            <a:prstTxWarp prst="textNoShape">
              <a:avLst/>
            </a:prstTxWarp>
          </a:bodyPr>
          <a:lstStyle>
            <a:lvl1pPr algn="r"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fld id="{6FB4F6EA-423E-42DF-9292-215E7D886C4E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720342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 /><Relationship Id="rId1" Type="http://schemas.openxmlformats.org/officeDocument/2006/relationships/notesMaster" Target="../notesMasters/notesMaster1.xml" 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 /><Relationship Id="rId1" Type="http://schemas.openxmlformats.org/officeDocument/2006/relationships/notesMaster" Target="../notesMasters/notesMaster1.xml" 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 /><Relationship Id="rId1" Type="http://schemas.openxmlformats.org/officeDocument/2006/relationships/notesMaster" Target="../notesMasters/notesMaster1.xml" 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 /><Relationship Id="rId1" Type="http://schemas.openxmlformats.org/officeDocument/2006/relationships/notesMaster" Target="../notesMasters/notesMaster1.xml" 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 /><Relationship Id="rId1" Type="http://schemas.openxmlformats.org/officeDocument/2006/relationships/notesMaster" Target="../notesMasters/notesMaster1.xml" 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 /><Relationship Id="rId1" Type="http://schemas.openxmlformats.org/officeDocument/2006/relationships/notesMaster" Target="../notesMasters/notesMaster1.xml" 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 /><Relationship Id="rId1" Type="http://schemas.openxmlformats.org/officeDocument/2006/relationships/notesMaster" Target="../notesMasters/notesMaster1.xml" 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 /><Relationship Id="rId1" Type="http://schemas.openxmlformats.org/officeDocument/2006/relationships/notesMaster" Target="../notesMasters/notesMaster1.xml" 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 /><Relationship Id="rId1" Type="http://schemas.openxmlformats.org/officeDocument/2006/relationships/notesMaster" Target="../notesMasters/notesMaster1.xml" 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 /><Relationship Id="rId1" Type="http://schemas.openxmlformats.org/officeDocument/2006/relationships/notesMaster" Target="../notesMasters/notesMaster1.xml" 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 /><Relationship Id="rId1" Type="http://schemas.openxmlformats.org/officeDocument/2006/relationships/notesMaster" Target="../notesMasters/notesMaster1.xml" 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 /><Relationship Id="rId1" Type="http://schemas.openxmlformats.org/officeDocument/2006/relationships/notesMaster" Target="../notesMasters/notesMaster1.xml" 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 /><Relationship Id="rId1" Type="http://schemas.openxmlformats.org/officeDocument/2006/relationships/notesMaster" Target="../notesMasters/notesMaster1.xml" 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 /><Relationship Id="rId1" Type="http://schemas.openxmlformats.org/officeDocument/2006/relationships/notesMaster" Target="../notesMasters/notesMaster1.xml" 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 /><Relationship Id="rId1" Type="http://schemas.openxmlformats.org/officeDocument/2006/relationships/notesMaster" Target="../notesMasters/notesMaster1.xml" 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 /><Relationship Id="rId1" Type="http://schemas.openxmlformats.org/officeDocument/2006/relationships/notesMaster" Target="../notesMasters/notesMaster1.xml" 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 /><Relationship Id="rId1" Type="http://schemas.openxmlformats.org/officeDocument/2006/relationships/notesMaster" Target="../notesMasters/notesMaster1.xml" 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 /><Relationship Id="rId1" Type="http://schemas.openxmlformats.org/officeDocument/2006/relationships/notesMaster" Target="../notesMasters/notesMaster1.xml" 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 /><Relationship Id="rId1" Type="http://schemas.openxmlformats.org/officeDocument/2006/relationships/notesMaster" Target="../notesMasters/notesMaster1.xml" 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 /><Relationship Id="rId1" Type="http://schemas.openxmlformats.org/officeDocument/2006/relationships/notesMaster" Target="../notesMasters/notesMaster1.xml" 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 /><Relationship Id="rId1" Type="http://schemas.openxmlformats.org/officeDocument/2006/relationships/notesMaster" Target="../notesMasters/notesMaster1.xml" 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 /><Relationship Id="rId1" Type="http://schemas.openxmlformats.org/officeDocument/2006/relationships/notesMaster" Target="../notesMasters/notesMaster1.xml" 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 /><Relationship Id="rId1" Type="http://schemas.openxmlformats.org/officeDocument/2006/relationships/notesMaster" Target="../notesMasters/notesMaster1.xml" 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 /><Relationship Id="rId1" Type="http://schemas.openxmlformats.org/officeDocument/2006/relationships/notesMaster" Target="../notesMasters/notesMaster1.xml" 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 /><Relationship Id="rId1" Type="http://schemas.openxmlformats.org/officeDocument/2006/relationships/notesMaster" Target="../notesMasters/notesMaster1.xml" 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 /><Relationship Id="rId1" Type="http://schemas.openxmlformats.org/officeDocument/2006/relationships/notesMaster" Target="../notesMasters/notesMaster1.xml" 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 /><Relationship Id="rId1" Type="http://schemas.openxmlformats.org/officeDocument/2006/relationships/notesMaster" Target="../notesMasters/notesMaster1.xml" 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 /><Relationship Id="rId1" Type="http://schemas.openxmlformats.org/officeDocument/2006/relationships/notesMaster" Target="../notesMasters/notesMaster1.xml" 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 /><Relationship Id="rId1" Type="http://schemas.openxmlformats.org/officeDocument/2006/relationships/notesMaster" Target="../notesMasters/notesMaster1.xml" 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 /><Relationship Id="rId1" Type="http://schemas.openxmlformats.org/officeDocument/2006/relationships/notesMaster" Target="../notesMasters/notesMaster1.xml" 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 /><Relationship Id="rId1" Type="http://schemas.openxmlformats.org/officeDocument/2006/relationships/notesMaster" Target="../notesMasters/notesMaster1.xml" 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 /><Relationship Id="rId1" Type="http://schemas.openxmlformats.org/officeDocument/2006/relationships/notesMaster" Target="../notesMasters/notesMaster1.xml" 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 /><Relationship Id="rId1" Type="http://schemas.openxmlformats.org/officeDocument/2006/relationships/notesMaster" Target="../notesMasters/notesMaster1.xml" 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 /><Relationship Id="rId1" Type="http://schemas.openxmlformats.org/officeDocument/2006/relationships/notesMaster" Target="../notesMasters/notesMaster1.xml" 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 /><Relationship Id="rId1" Type="http://schemas.openxmlformats.org/officeDocument/2006/relationships/notesMaster" Target="../notesMasters/notesMaster1.xml" 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 /><Relationship Id="rId1" Type="http://schemas.openxmlformats.org/officeDocument/2006/relationships/notesMaster" Target="../notesMasters/notesMaster1.xml" 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 /><Relationship Id="rId1" Type="http://schemas.openxmlformats.org/officeDocument/2006/relationships/notesMaster" Target="../notesMasters/notesMaster1.xml" 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 /><Relationship Id="rId1" Type="http://schemas.openxmlformats.org/officeDocument/2006/relationships/notesMaster" Target="../notesMasters/notesMaster1.xml" 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 /><Relationship Id="rId1" Type="http://schemas.openxmlformats.org/officeDocument/2006/relationships/notesMaster" Target="../notesMasters/notesMaster1.xml" 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 /><Relationship Id="rId1" Type="http://schemas.openxmlformats.org/officeDocument/2006/relationships/notesMaster" Target="../notesMasters/notesMaster1.xml" 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 /><Relationship Id="rId1" Type="http://schemas.openxmlformats.org/officeDocument/2006/relationships/notesMaster" Target="../notesMasters/notesMaster1.xml" 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 /><Relationship Id="rId1" Type="http://schemas.openxmlformats.org/officeDocument/2006/relationships/notesMaster" Target="../notesMasters/notesMaster1.xml" 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 /><Relationship Id="rId1" Type="http://schemas.openxmlformats.org/officeDocument/2006/relationships/notesMaster" Target="../notesMasters/notesMaster1.xml" 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 /><Relationship Id="rId1" Type="http://schemas.openxmlformats.org/officeDocument/2006/relationships/notesMaster" Target="../notesMasters/notesMaster1.xml" 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 /><Relationship Id="rId1" Type="http://schemas.openxmlformats.org/officeDocument/2006/relationships/notesMaster" Target="../notesMasters/notesMaster1.xml" 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 /><Relationship Id="rId1" Type="http://schemas.openxmlformats.org/officeDocument/2006/relationships/notesMaster" Target="../notesMasters/notesMaster1.xml" 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 /><Relationship Id="rId1" Type="http://schemas.openxmlformats.org/officeDocument/2006/relationships/notesMaster" Target="../notesMasters/notesMaster1.xml" 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 /><Relationship Id="rId1" Type="http://schemas.openxmlformats.org/officeDocument/2006/relationships/notesMaster" Target="../notesMasters/notesMaster1.xml" 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 /><Relationship Id="rId1" Type="http://schemas.openxmlformats.org/officeDocument/2006/relationships/notesMaster" Target="../notesMasters/notesMaster1.xml" 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 /><Relationship Id="rId1" Type="http://schemas.openxmlformats.org/officeDocument/2006/relationships/notesMaster" Target="../notesMasters/notesMaster1.xml" 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 /><Relationship Id="rId1" Type="http://schemas.openxmlformats.org/officeDocument/2006/relationships/notesMaster" Target="../notesMasters/notesMaster1.xml" 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 /><Relationship Id="rId1" Type="http://schemas.openxmlformats.org/officeDocument/2006/relationships/notesMaster" Target="../notesMasters/notesMaster1.xml" 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 /><Relationship Id="rId1" Type="http://schemas.openxmlformats.org/officeDocument/2006/relationships/notesMaster" Target="../notesMasters/notesMaster1.xml" 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 /><Relationship Id="rId1" Type="http://schemas.openxmlformats.org/officeDocument/2006/relationships/notesMaster" Target="../notesMasters/notesMaster1.xml" 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 /><Relationship Id="rId1" Type="http://schemas.openxmlformats.org/officeDocument/2006/relationships/notesMaster" Target="../notesMasters/notesMaster1.xml" 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 /><Relationship Id="rId1" Type="http://schemas.openxmlformats.org/officeDocument/2006/relationships/notesMaster" Target="../notesMasters/notesMaster1.xml" 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07545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8909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8909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890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3AE9CC0-F221-4827-835E-ED55D757992B}" type="slidenum">
              <a:rPr lang="en-US" smtClean="0"/>
              <a:pPr/>
              <a:t>13</a:t>
            </a:fld>
            <a:r>
              <a:rPr lang="en-US" dirty="0"/>
              <a:t>##</a:t>
            </a:r>
          </a:p>
        </p:txBody>
      </p:sp>
      <p:sp>
        <p:nvSpPr>
          <p:cNvPr id="890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290213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9216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9216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9216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DA2EA80-10D5-4513-9C7A-77A7D6AB35B5}" type="slidenum">
              <a:rPr lang="en-US" smtClean="0"/>
              <a:pPr/>
              <a:t>14</a:t>
            </a:fld>
            <a:r>
              <a:rPr lang="en-US" dirty="0"/>
              <a:t>##</a:t>
            </a:r>
          </a:p>
        </p:txBody>
      </p:sp>
      <p:sp>
        <p:nvSpPr>
          <p:cNvPr id="921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8457831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9318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9318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9318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7BCDBF3-817F-413A-80F8-853CCD39EDE0}" type="slidenum">
              <a:rPr lang="en-US" smtClean="0"/>
              <a:pPr/>
              <a:t>15</a:t>
            </a:fld>
            <a:r>
              <a:rPr lang="en-US" dirty="0"/>
              <a:t>##</a:t>
            </a:r>
          </a:p>
        </p:txBody>
      </p:sp>
      <p:sp>
        <p:nvSpPr>
          <p:cNvPr id="931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4089787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9318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9318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9318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7BCDBF3-817F-413A-80F8-853CCD39EDE0}" type="slidenum">
              <a:rPr lang="en-US" smtClean="0"/>
              <a:pPr/>
              <a:t>16</a:t>
            </a:fld>
            <a:r>
              <a:rPr lang="en-US" dirty="0"/>
              <a:t>##</a:t>
            </a:r>
          </a:p>
        </p:txBody>
      </p:sp>
      <p:sp>
        <p:nvSpPr>
          <p:cNvPr id="931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8196151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9625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9626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9626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D265368-25E2-4165-B052-AF50CBE6FC21}" type="slidenum">
              <a:rPr lang="en-US" smtClean="0"/>
              <a:pPr/>
              <a:t>18</a:t>
            </a:fld>
            <a:r>
              <a:rPr lang="en-US" dirty="0"/>
              <a:t>##</a:t>
            </a:r>
          </a:p>
        </p:txBody>
      </p:sp>
      <p:sp>
        <p:nvSpPr>
          <p:cNvPr id="962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0296515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9830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9830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983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6D1CAAF-E185-4F7E-9F42-14342821F948}" type="slidenum">
              <a:rPr lang="en-US" smtClean="0"/>
              <a:pPr/>
              <a:t>21</a:t>
            </a:fld>
            <a:r>
              <a:rPr lang="en-US" dirty="0"/>
              <a:t>##</a:t>
            </a:r>
          </a:p>
        </p:txBody>
      </p:sp>
      <p:sp>
        <p:nvSpPr>
          <p:cNvPr id="983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83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7307652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9933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9933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9933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117E838-D0BC-4038-90B1-607AF9247E9C}" type="slidenum">
              <a:rPr lang="en-US" smtClean="0"/>
              <a:pPr/>
              <a:t>23</a:t>
            </a:fld>
            <a:r>
              <a:rPr lang="en-US" dirty="0"/>
              <a:t>##</a:t>
            </a:r>
          </a:p>
        </p:txBody>
      </p:sp>
      <p:sp>
        <p:nvSpPr>
          <p:cNvPr id="993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1991433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10138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10138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62D163C-126C-4DC9-BA28-58DE8408799E}" type="slidenum">
              <a:rPr lang="en-US" smtClean="0"/>
              <a:pPr/>
              <a:t>26</a:t>
            </a:fld>
            <a:r>
              <a:rPr lang="en-US" dirty="0"/>
              <a:t>##</a:t>
            </a:r>
          </a:p>
        </p:txBody>
      </p:sp>
      <p:sp>
        <p:nvSpPr>
          <p:cNvPr id="1013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8944462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10240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10240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10240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9A51349-9DF7-4E6A-8600-A2F1DA387C55}" type="slidenum">
              <a:rPr lang="en-US" smtClean="0"/>
              <a:pPr/>
              <a:t>27</a:t>
            </a:fld>
            <a:r>
              <a:rPr lang="en-US" dirty="0"/>
              <a:t>##</a:t>
            </a:r>
          </a:p>
        </p:txBody>
      </p:sp>
      <p:sp>
        <p:nvSpPr>
          <p:cNvPr id="1024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1038648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10342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10342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10342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F412365-36BE-4559-BAB2-C909EACB2139}" type="slidenum">
              <a:rPr lang="en-US" smtClean="0"/>
              <a:pPr/>
              <a:t>28</a:t>
            </a:fld>
            <a:r>
              <a:rPr lang="en-US" dirty="0"/>
              <a:t>##</a:t>
            </a:r>
          </a:p>
        </p:txBody>
      </p:sp>
      <p:sp>
        <p:nvSpPr>
          <p:cNvPr id="1034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7226968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8192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8192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819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B530D42-14E7-4D51-A28E-19F625F23506}" type="slidenum">
              <a:rPr lang="en-US" smtClean="0"/>
              <a:pPr/>
              <a:t>4</a:t>
            </a:fld>
            <a:r>
              <a:rPr lang="en-US" dirty="0"/>
              <a:t>##</a:t>
            </a:r>
          </a:p>
        </p:txBody>
      </p:sp>
      <p:sp>
        <p:nvSpPr>
          <p:cNvPr id="819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54727196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10445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10445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10445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E143D7E-AF9C-4BE7-A6A8-4D1B56F39BE2}" type="slidenum">
              <a:rPr lang="en-US" smtClean="0"/>
              <a:pPr/>
              <a:t>29</a:t>
            </a:fld>
            <a:r>
              <a:rPr lang="en-US" dirty="0"/>
              <a:t>##</a:t>
            </a:r>
          </a:p>
        </p:txBody>
      </p:sp>
      <p:sp>
        <p:nvSpPr>
          <p:cNvPr id="1044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4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77751218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10649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10650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10650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64043C2-4D47-4DC4-9382-A0E92EC9EE87}" type="slidenum">
              <a:rPr lang="en-US" smtClean="0"/>
              <a:pPr/>
              <a:t>31</a:t>
            </a:fld>
            <a:r>
              <a:rPr lang="en-US" dirty="0"/>
              <a:t>##</a:t>
            </a:r>
          </a:p>
        </p:txBody>
      </p:sp>
      <p:sp>
        <p:nvSpPr>
          <p:cNvPr id="1065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65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72025834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10854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10854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10854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7FF3CAC-14D5-443C-B9F5-5AEC40A8DA58}" type="slidenum">
              <a:rPr lang="en-US" smtClean="0"/>
              <a:pPr/>
              <a:t>32</a:t>
            </a:fld>
            <a:r>
              <a:rPr lang="en-US" dirty="0"/>
              <a:t>##</a:t>
            </a:r>
          </a:p>
        </p:txBody>
      </p:sp>
      <p:sp>
        <p:nvSpPr>
          <p:cNvPr id="1085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91238904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10957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10957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1095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BE1EECB-A9CB-4FE9-AE24-0AACBF6066D2}" type="slidenum">
              <a:rPr lang="en-US" smtClean="0"/>
              <a:pPr/>
              <a:t>33</a:t>
            </a:fld>
            <a:r>
              <a:rPr lang="en-US" dirty="0"/>
              <a:t>##</a:t>
            </a:r>
          </a:p>
        </p:txBody>
      </p:sp>
      <p:sp>
        <p:nvSpPr>
          <p:cNvPr id="1095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95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89580808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11264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11264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1126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563CF38-3629-4207-957A-9B391F7372AA}" type="slidenum">
              <a:rPr lang="en-US" smtClean="0"/>
              <a:pPr/>
              <a:t>34</a:t>
            </a:fld>
            <a:r>
              <a:rPr lang="en-US" dirty="0"/>
              <a:t>##</a:t>
            </a:r>
          </a:p>
        </p:txBody>
      </p:sp>
      <p:sp>
        <p:nvSpPr>
          <p:cNvPr id="1126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8997301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11366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11366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11366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3AE8703-CD18-4B62-94F4-265BA37E503B}" type="slidenum">
              <a:rPr lang="en-US" smtClean="0"/>
              <a:pPr/>
              <a:t>35</a:t>
            </a:fld>
            <a:r>
              <a:rPr lang="en-US" dirty="0"/>
              <a:t>##</a:t>
            </a:r>
          </a:p>
        </p:txBody>
      </p:sp>
      <p:sp>
        <p:nvSpPr>
          <p:cNvPr id="1136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36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37380764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11366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11366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11366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3AE8703-CD18-4B62-94F4-265BA37E503B}" type="slidenum">
              <a:rPr lang="en-US" smtClean="0"/>
              <a:pPr/>
              <a:t>36</a:t>
            </a:fld>
            <a:r>
              <a:rPr lang="en-US" dirty="0"/>
              <a:t>##</a:t>
            </a:r>
          </a:p>
        </p:txBody>
      </p:sp>
      <p:sp>
        <p:nvSpPr>
          <p:cNvPr id="1136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36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61294525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11673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11674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1167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B9AA7D0-3F1B-43FA-8D31-EDC895D9AB06}" type="slidenum">
              <a:rPr lang="en-US" smtClean="0"/>
              <a:pPr/>
              <a:t>37</a:t>
            </a:fld>
            <a:r>
              <a:rPr lang="en-US" dirty="0"/>
              <a:t>##</a:t>
            </a:r>
          </a:p>
        </p:txBody>
      </p:sp>
      <p:sp>
        <p:nvSpPr>
          <p:cNvPr id="1167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93178029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11776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11776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11776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3BB2E8C-884E-4A72-BE6E-4CFA2D6E772A}" type="slidenum">
              <a:rPr lang="en-US" smtClean="0"/>
              <a:pPr/>
              <a:t>38</a:t>
            </a:fld>
            <a:r>
              <a:rPr lang="en-US" dirty="0"/>
              <a:t>##</a:t>
            </a:r>
          </a:p>
        </p:txBody>
      </p:sp>
      <p:sp>
        <p:nvSpPr>
          <p:cNvPr id="1177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77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34343484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11878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11878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11878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3B824F6-72CD-4E17-B8CA-D587F41B34DB}" type="slidenum">
              <a:rPr lang="en-US" smtClean="0"/>
              <a:pPr/>
              <a:t>39</a:t>
            </a:fld>
            <a:r>
              <a:rPr lang="en-US" dirty="0"/>
              <a:t>##</a:t>
            </a:r>
          </a:p>
        </p:txBody>
      </p:sp>
      <p:sp>
        <p:nvSpPr>
          <p:cNvPr id="1187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7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7200506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8294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8294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8294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FAEA362-CBCC-4B7C-9718-17CBFAD9F0C9}" type="slidenum">
              <a:rPr lang="en-US" smtClean="0"/>
              <a:pPr/>
              <a:t>5</a:t>
            </a:fld>
            <a:r>
              <a:rPr lang="en-US" dirty="0"/>
              <a:t>##</a:t>
            </a:r>
          </a:p>
        </p:txBody>
      </p:sp>
      <p:sp>
        <p:nvSpPr>
          <p:cNvPr id="829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00660657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12185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12186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12186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0C5AA08-3298-4D11-8DDA-824E3914C5C1}" type="slidenum">
              <a:rPr lang="en-US" smtClean="0"/>
              <a:pPr/>
              <a:t>45</a:t>
            </a:fld>
            <a:r>
              <a:rPr lang="en-US" dirty="0"/>
              <a:t>##</a:t>
            </a:r>
          </a:p>
        </p:txBody>
      </p:sp>
      <p:sp>
        <p:nvSpPr>
          <p:cNvPr id="1218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18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30366226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12288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12288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12288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5E82C32-6661-4CC0-8394-6FE49FB198E7}" type="slidenum">
              <a:rPr lang="en-US" smtClean="0"/>
              <a:pPr/>
              <a:t>46</a:t>
            </a:fld>
            <a:r>
              <a:rPr lang="en-US" dirty="0"/>
              <a:t>##</a:t>
            </a:r>
          </a:p>
        </p:txBody>
      </p:sp>
      <p:sp>
        <p:nvSpPr>
          <p:cNvPr id="1228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56163272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12493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12493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12493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3D6C2C7-E0D4-4827-A427-1B6276AB8C32}" type="slidenum">
              <a:rPr lang="en-US" smtClean="0"/>
              <a:pPr/>
              <a:t>48</a:t>
            </a:fld>
            <a:r>
              <a:rPr lang="en-US" dirty="0"/>
              <a:t>##</a:t>
            </a:r>
          </a:p>
        </p:txBody>
      </p:sp>
      <p:sp>
        <p:nvSpPr>
          <p:cNvPr id="1249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49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09035289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12595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12595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1259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7BF9CC9-1B2A-4399-8316-DA6D7236D2E0}" type="slidenum">
              <a:rPr lang="en-US" smtClean="0"/>
              <a:pPr/>
              <a:t>49</a:t>
            </a:fld>
            <a:r>
              <a:rPr lang="en-US" dirty="0"/>
              <a:t>##</a:t>
            </a:r>
          </a:p>
        </p:txBody>
      </p:sp>
      <p:sp>
        <p:nvSpPr>
          <p:cNvPr id="1259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59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48293174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12800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12800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12800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5D1CE0C-B7E7-467F-96C9-97CCE9D6E43B}" type="slidenum">
              <a:rPr lang="en-US" smtClean="0"/>
              <a:pPr/>
              <a:t>52</a:t>
            </a:fld>
            <a:r>
              <a:rPr lang="en-US" dirty="0"/>
              <a:t>##</a:t>
            </a:r>
          </a:p>
        </p:txBody>
      </p:sp>
      <p:sp>
        <p:nvSpPr>
          <p:cNvPr id="1280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80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114119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13005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13005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13005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D520040-D6DB-4DD4-AA12-22D64B042A1F}" type="slidenum">
              <a:rPr lang="en-US" smtClean="0"/>
              <a:pPr/>
              <a:t>55</a:t>
            </a:fld>
            <a:r>
              <a:rPr lang="en-US" dirty="0"/>
              <a:t>##</a:t>
            </a:r>
          </a:p>
        </p:txBody>
      </p:sp>
      <p:sp>
        <p:nvSpPr>
          <p:cNvPr id="1300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00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86855391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13107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13107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1310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FE8D742-5DE5-4845-9EB6-7AC97C0E14F6}" type="slidenum">
              <a:rPr lang="en-US" smtClean="0"/>
              <a:pPr/>
              <a:t>57</a:t>
            </a:fld>
            <a:r>
              <a:rPr lang="en-US" dirty="0"/>
              <a:t>##</a:t>
            </a:r>
          </a:p>
        </p:txBody>
      </p:sp>
      <p:sp>
        <p:nvSpPr>
          <p:cNvPr id="1310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10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2094787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13312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13312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1331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A3FD654-343F-4B24-BC96-A5E6A78FE443}" type="slidenum">
              <a:rPr lang="en-US" smtClean="0"/>
              <a:pPr/>
              <a:t>58</a:t>
            </a:fld>
            <a:r>
              <a:rPr lang="en-US" dirty="0"/>
              <a:t>##</a:t>
            </a:r>
          </a:p>
        </p:txBody>
      </p:sp>
      <p:sp>
        <p:nvSpPr>
          <p:cNvPr id="1331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52168834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4301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4301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4301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78CD759-8BFF-4CE8-82EB-B422526AD63F}" type="slidenum">
              <a:rPr lang="en-US"/>
              <a:pPr/>
              <a:t>60</a:t>
            </a:fld>
            <a:r>
              <a:rPr lang="en-US" dirty="0"/>
              <a:t>##</a:t>
            </a:r>
          </a:p>
        </p:txBody>
      </p:sp>
      <p:sp>
        <p:nvSpPr>
          <p:cNvPr id="430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5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93986475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4505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4506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4506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0EF5745-57C8-4926-A81B-E82DF6401403}" type="slidenum">
              <a:rPr lang="en-US"/>
              <a:pPr/>
              <a:t>67</a:t>
            </a:fld>
            <a:r>
              <a:rPr lang="en-US" dirty="0"/>
              <a:t>##</a:t>
            </a:r>
          </a:p>
        </p:txBody>
      </p:sp>
      <p:sp>
        <p:nvSpPr>
          <p:cNvPr id="450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5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3598254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8397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8397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839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306033D-A158-4643-B0CB-9A46D0DC77BD}" type="slidenum">
              <a:rPr lang="en-US" smtClean="0"/>
              <a:pPr/>
              <a:t>6</a:t>
            </a:fld>
            <a:r>
              <a:rPr lang="en-US" dirty="0"/>
              <a:t>##</a:t>
            </a:r>
          </a:p>
        </p:txBody>
      </p:sp>
      <p:sp>
        <p:nvSpPr>
          <p:cNvPr id="839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0494784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4915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491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B2D5A9B-F557-4FF9-BD30-8B360CB0CAC4}" type="slidenum">
              <a:rPr lang="en-US"/>
              <a:pPr/>
              <a:t>68</a:t>
            </a:fld>
            <a:r>
              <a:rPr lang="en-US" dirty="0"/>
              <a:t>##</a:t>
            </a:r>
          </a:p>
        </p:txBody>
      </p:sp>
      <p:sp>
        <p:nvSpPr>
          <p:cNvPr id="491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5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30352744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5018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5018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3717C6A-A4F0-43BA-9319-A43133CB37D9}" type="slidenum">
              <a:rPr lang="en-US"/>
              <a:pPr/>
              <a:t>69</a:t>
            </a:fld>
            <a:r>
              <a:rPr lang="en-US" dirty="0"/>
              <a:t>##</a:t>
            </a:r>
          </a:p>
        </p:txBody>
      </p:sp>
      <p:sp>
        <p:nvSpPr>
          <p:cNvPr id="501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5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50487016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5018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5018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3717C6A-A4F0-43BA-9319-A43133CB37D9}" type="slidenum">
              <a:rPr lang="en-US"/>
              <a:pPr/>
              <a:t>70</a:t>
            </a:fld>
            <a:r>
              <a:rPr lang="en-US" dirty="0"/>
              <a:t>##</a:t>
            </a:r>
          </a:p>
        </p:txBody>
      </p:sp>
      <p:sp>
        <p:nvSpPr>
          <p:cNvPr id="501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5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95397902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325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5325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5325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E85BD0E-6358-40AA-AC41-D1EEAA86C51E}" type="slidenum">
              <a:rPr lang="en-US"/>
              <a:pPr/>
              <a:t>71</a:t>
            </a:fld>
            <a:r>
              <a:rPr lang="en-US" dirty="0"/>
              <a:t>##</a:t>
            </a:r>
          </a:p>
        </p:txBody>
      </p:sp>
      <p:sp>
        <p:nvSpPr>
          <p:cNvPr id="532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5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6593622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427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5427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542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C22E00D-BDC5-46FE-BE72-6C376B294A0A}" type="slidenum">
              <a:rPr lang="en-US"/>
              <a:pPr/>
              <a:t>72</a:t>
            </a:fld>
            <a:r>
              <a:rPr lang="en-US" dirty="0"/>
              <a:t>##</a:t>
            </a:r>
          </a:p>
        </p:txBody>
      </p:sp>
      <p:sp>
        <p:nvSpPr>
          <p:cNvPr id="542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5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73823600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427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5427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542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C22E00D-BDC5-46FE-BE72-6C376B294A0A}" type="slidenum">
              <a:rPr lang="en-US"/>
              <a:pPr/>
              <a:t>73</a:t>
            </a:fld>
            <a:r>
              <a:rPr lang="en-US" dirty="0"/>
              <a:t>##</a:t>
            </a:r>
          </a:p>
        </p:txBody>
      </p:sp>
      <p:sp>
        <p:nvSpPr>
          <p:cNvPr id="542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5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18330639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632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5632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563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6692A4B-6A0E-4D85-88A6-83FCBF8D5D01}" type="slidenum">
              <a:rPr lang="en-US"/>
              <a:pPr/>
              <a:t>74</a:t>
            </a:fld>
            <a:r>
              <a:rPr lang="en-US" dirty="0"/>
              <a:t>##</a:t>
            </a:r>
          </a:p>
        </p:txBody>
      </p:sp>
      <p:sp>
        <p:nvSpPr>
          <p:cNvPr id="563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67848696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734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5734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5734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7233D03-4956-4DF5-9CF1-3BCFF3442D24}" type="slidenum">
              <a:rPr lang="en-US"/>
              <a:pPr/>
              <a:t>75</a:t>
            </a:fld>
            <a:r>
              <a:rPr lang="en-US" dirty="0"/>
              <a:t>##</a:t>
            </a:r>
          </a:p>
        </p:txBody>
      </p:sp>
      <p:sp>
        <p:nvSpPr>
          <p:cNvPr id="573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5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47115085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837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5837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583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F22CF2B-D1D1-4B32-93E8-F3991CBE39B5}" type="slidenum">
              <a:rPr lang="en-US"/>
              <a:pPr/>
              <a:t>76</a:t>
            </a:fld>
            <a:r>
              <a:rPr lang="en-US" dirty="0"/>
              <a:t>##</a:t>
            </a:r>
          </a:p>
        </p:txBody>
      </p:sp>
      <p:sp>
        <p:nvSpPr>
          <p:cNvPr id="583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5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85524470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837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5837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583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F22CF2B-D1D1-4B32-93E8-F3991CBE39B5}" type="slidenum">
              <a:rPr lang="en-US"/>
              <a:pPr/>
              <a:t>77</a:t>
            </a:fld>
            <a:r>
              <a:rPr lang="en-US" dirty="0"/>
              <a:t>##</a:t>
            </a:r>
          </a:p>
        </p:txBody>
      </p:sp>
      <p:sp>
        <p:nvSpPr>
          <p:cNvPr id="583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5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9598473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10035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10035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1003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4D8521E-9586-4255-A9A9-7B6C0A147852}" type="slidenum">
              <a:rPr lang="en-US" smtClean="0"/>
              <a:pPr/>
              <a:t>8</a:t>
            </a:fld>
            <a:r>
              <a:rPr lang="en-US" dirty="0"/>
              <a:t>##</a:t>
            </a:r>
          </a:p>
        </p:txBody>
      </p:sp>
      <p:sp>
        <p:nvSpPr>
          <p:cNvPr id="1003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15493313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939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5939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5939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DF29158-8B2E-45DF-9A15-85654FD6DA44}" type="slidenum">
              <a:rPr lang="en-US"/>
              <a:pPr/>
              <a:t>78</a:t>
            </a:fld>
            <a:r>
              <a:rPr lang="en-US" dirty="0"/>
              <a:t>##</a:t>
            </a:r>
          </a:p>
        </p:txBody>
      </p:sp>
      <p:sp>
        <p:nvSpPr>
          <p:cNvPr id="593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5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12872338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6041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6042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04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A58E050-4EBD-4C99-ACD4-2AF88D75A15E}" type="slidenum">
              <a:rPr lang="en-US"/>
              <a:pPr/>
              <a:t>79</a:t>
            </a:fld>
            <a:r>
              <a:rPr lang="en-US" dirty="0"/>
              <a:t>##</a:t>
            </a:r>
          </a:p>
        </p:txBody>
      </p:sp>
      <p:sp>
        <p:nvSpPr>
          <p:cNvPr id="604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5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630900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6144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6144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14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4B5B959-1808-4DB1-9066-078AC5823A94}" type="slidenum">
              <a:rPr lang="en-US"/>
              <a:pPr/>
              <a:t>84</a:t>
            </a:fld>
            <a:r>
              <a:rPr lang="en-US" dirty="0"/>
              <a:t>##</a:t>
            </a:r>
          </a:p>
        </p:txBody>
      </p:sp>
      <p:sp>
        <p:nvSpPr>
          <p:cNvPr id="614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5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03132608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6246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6246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246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1BE99E6-3C87-43A6-A64E-0A817FAF1526}" type="slidenum">
              <a:rPr lang="en-US"/>
              <a:pPr/>
              <a:t>85</a:t>
            </a:fld>
            <a:r>
              <a:rPr lang="en-US" dirty="0"/>
              <a:t>##</a:t>
            </a:r>
          </a:p>
        </p:txBody>
      </p:sp>
      <p:sp>
        <p:nvSpPr>
          <p:cNvPr id="624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5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01262859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6349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6349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34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D45093D-60B4-40B0-95B1-51DC18C5CCA4}" type="slidenum">
              <a:rPr lang="en-US"/>
              <a:pPr/>
              <a:t>86</a:t>
            </a:fld>
            <a:r>
              <a:rPr lang="en-US" dirty="0"/>
              <a:t>##</a:t>
            </a:r>
          </a:p>
        </p:txBody>
      </p:sp>
      <p:sp>
        <p:nvSpPr>
          <p:cNvPr id="634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5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31939615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6349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6349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34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D45093D-60B4-40B0-95B1-51DC18C5CCA4}" type="slidenum">
              <a:rPr lang="en-US"/>
              <a:pPr/>
              <a:t>87</a:t>
            </a:fld>
            <a:r>
              <a:rPr lang="en-US" dirty="0"/>
              <a:t>##</a:t>
            </a:r>
          </a:p>
        </p:txBody>
      </p:sp>
      <p:sp>
        <p:nvSpPr>
          <p:cNvPr id="634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5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74403941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632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5632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563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6692A4B-6A0E-4D85-88A6-83FCBF8D5D01}" type="slidenum">
              <a:rPr lang="en-US"/>
              <a:pPr/>
              <a:t>96</a:t>
            </a:fld>
            <a:r>
              <a:rPr lang="en-US" dirty="0"/>
              <a:t>##</a:t>
            </a:r>
          </a:p>
        </p:txBody>
      </p:sp>
      <p:sp>
        <p:nvSpPr>
          <p:cNvPr id="563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20431043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108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56970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10035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10035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1003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4D8521E-9586-4255-A9A9-7B6C0A147852}" type="slidenum">
              <a:rPr lang="en-US" smtClean="0"/>
              <a:pPr/>
              <a:t>9</a:t>
            </a:fld>
            <a:r>
              <a:rPr lang="en-US" dirty="0"/>
              <a:t>##</a:t>
            </a:r>
          </a:p>
        </p:txBody>
      </p:sp>
      <p:sp>
        <p:nvSpPr>
          <p:cNvPr id="1003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7570859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8601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8602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860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A39888D-0E8B-4B3D-B6EC-ABDF79EACAD2}" type="slidenum">
              <a:rPr lang="en-US" smtClean="0"/>
              <a:pPr/>
              <a:t>10</a:t>
            </a:fld>
            <a:r>
              <a:rPr lang="en-US" dirty="0"/>
              <a:t>##</a:t>
            </a:r>
          </a:p>
        </p:txBody>
      </p:sp>
      <p:sp>
        <p:nvSpPr>
          <p:cNvPr id="860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1733812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8806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8806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8806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64E8D3F-F49B-4293-B265-1CCF079F5190}" type="slidenum">
              <a:rPr lang="en-US" smtClean="0"/>
              <a:pPr/>
              <a:t>11</a:t>
            </a:fld>
            <a:r>
              <a:rPr lang="en-US" dirty="0"/>
              <a:t>##</a:t>
            </a:r>
          </a:p>
        </p:txBody>
      </p:sp>
      <p:sp>
        <p:nvSpPr>
          <p:cNvPr id="880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1947783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8909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8909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890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3AE9CC0-F221-4827-835E-ED55D757992B}" type="slidenum">
              <a:rPr lang="en-US" smtClean="0"/>
              <a:pPr/>
              <a:t>12</a:t>
            </a:fld>
            <a:r>
              <a:rPr lang="en-US" dirty="0"/>
              <a:t>##</a:t>
            </a:r>
          </a:p>
        </p:txBody>
      </p:sp>
      <p:sp>
        <p:nvSpPr>
          <p:cNvPr id="890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9405259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telerik.com/" TargetMode="External" /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telerik.com/" TargetMode="External" /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8"/>
          <p:cNvSpPr>
            <a:spLocks noGrp="1"/>
          </p:cNvSpPr>
          <p:nvPr>
            <p:ph type="ctrTitle" hasCustomPrompt="1"/>
          </p:nvPr>
        </p:nvSpPr>
        <p:spPr>
          <a:xfrm>
            <a:off x="457200" y="1524000"/>
            <a:ext cx="8229600" cy="1524000"/>
          </a:xfrm>
          <a:prstGeom prst="rect">
            <a:avLst/>
          </a:prstGeom>
        </p:spPr>
        <p:txBody>
          <a:bodyPr tIns="0" bIns="0" anchor="b" anchorCtr="0"/>
          <a:lstStyle>
            <a:lvl1pPr algn="r">
              <a:lnSpc>
                <a:spcPts val="5400"/>
              </a:lnSpc>
              <a:defRPr sz="5400" cap="none" baseline="0">
                <a:solidFill>
                  <a:srgbClr val="D4FF5B"/>
                </a:solidFill>
                <a:effectLst>
                  <a:outerShdw blurRad="30000" dist="30000" dir="2700000" algn="tl" rotWithShape="0">
                    <a:schemeClr val="bg2">
                      <a:shade val="45000"/>
                      <a:satMod val="150000"/>
                      <a:alpha val="90000"/>
                    </a:schemeClr>
                  </a:outerShdw>
                  <a:reflection blurRad="120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Subtitle 16"/>
          <p:cNvSpPr>
            <a:spLocks noGrp="1"/>
          </p:cNvSpPr>
          <p:nvPr>
            <p:ph type="subTitle" idx="1" hasCustomPrompt="1"/>
          </p:nvPr>
        </p:nvSpPr>
        <p:spPr>
          <a:xfrm>
            <a:off x="457200" y="3240880"/>
            <a:ext cx="8229600" cy="569120"/>
          </a:xfrm>
          <a:prstGeom prst="rect">
            <a:avLst/>
          </a:prstGeom>
        </p:spPr>
        <p:txBody>
          <a:bodyPr lIns="90000" tIns="0" rIns="90000" bIns="0" anchor="ctr" anchorCtr="0"/>
          <a:lstStyle>
            <a:lvl1pPr marL="0" indent="0" algn="r">
              <a:buNone/>
              <a:defRPr sz="2800">
                <a:solidFill>
                  <a:srgbClr val="FAF8C8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Presentation Subtitle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2667000" y="4114800"/>
            <a:ext cx="6248400" cy="0"/>
          </a:xfrm>
          <a:prstGeom prst="line">
            <a:avLst/>
          </a:prstGeom>
          <a:ln w="38100" cap="rnd">
            <a:solidFill>
              <a:schemeClr val="accent5">
                <a:lumMod val="20000"/>
                <a:lumOff val="80000"/>
                <a:alpha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5224046"/>
            <a:ext cx="3352800" cy="533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dirty="0" smtClean="0">
                <a:solidFill>
                  <a:srgbClr val="DEFF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5757446"/>
            <a:ext cx="2090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algn="l"/>
            <a:r>
              <a:rPr lang="en-US" sz="1800" b="1" dirty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Telerik Corporation</a:t>
            </a: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6062246"/>
            <a:ext cx="17079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algn="l"/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2"/>
              </a:rPr>
              <a:t>www.telerik.com</a:t>
            </a:r>
            <a:endParaRPr lang="en-US" sz="1600" b="1" dirty="0">
              <a:solidFill>
                <a:schemeClr val="tx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2667000" y="4114800"/>
            <a:ext cx="6248400" cy="0"/>
          </a:xfrm>
          <a:prstGeom prst="line">
            <a:avLst/>
          </a:prstGeom>
          <a:ln w="38100" cap="rnd">
            <a:solidFill>
              <a:schemeClr val="accent5">
                <a:lumMod val="20000"/>
                <a:lumOff val="80000"/>
                <a:alpha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76200"/>
            <a:ext cx="7086600" cy="9144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lnSpc>
                <a:spcPts val="4000"/>
              </a:lnSpc>
              <a:defRPr sz="4000"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 hasCustomPrompt="1"/>
          </p:nvPr>
        </p:nvSpPr>
        <p:spPr>
          <a:xfrm>
            <a:off x="228600" y="1066800"/>
            <a:ext cx="8686800" cy="579646"/>
          </a:xfrm>
          <a:prstGeom prst="rect">
            <a:avLst/>
          </a:prstGeom>
        </p:spPr>
        <p:txBody>
          <a:bodyPr>
            <a:spAutoFit/>
          </a:bodyPr>
          <a:lstStyle>
            <a:lvl1pPr marL="282575" indent="-282575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None/>
              <a:tabLst>
                <a:tab pos="282575" algn="l"/>
              </a:tabLst>
              <a:defRPr sz="3000" baseline="0"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  <a:lvl2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defRPr sz="3000">
                <a:solidFill>
                  <a:schemeClr val="tx1">
                    <a:lumMod val="40000"/>
                    <a:lumOff val="60000"/>
                  </a:schemeClr>
                </a:solidFill>
              </a:defRPr>
            </a:lvl2pPr>
            <a:lvl3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defRPr sz="2800">
                <a:solidFill>
                  <a:schemeClr val="tx1">
                    <a:lumMod val="40000"/>
                    <a:lumOff val="60000"/>
                  </a:schemeClr>
                </a:solidFill>
              </a:defRPr>
            </a:lvl3pPr>
            <a:lvl4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defRPr sz="2600">
                <a:solidFill>
                  <a:schemeClr val="tx1">
                    <a:lumMod val="40000"/>
                    <a:lumOff val="60000"/>
                  </a:schemeClr>
                </a:solidFill>
              </a:defRPr>
            </a:lvl4pPr>
            <a:lvl5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defRPr sz="2400">
                <a:solidFill>
                  <a:schemeClr val="tx1">
                    <a:lumMod val="40000"/>
                    <a:lumOff val="60000"/>
                  </a:schemeClr>
                </a:solidFill>
              </a:defRPr>
            </a:lvl5pPr>
          </a:lstStyle>
          <a:p>
            <a:pPr lvl="0"/>
            <a:r>
              <a:rPr lang="en-US" dirty="0"/>
              <a:t>Example description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42900" y="1828800"/>
            <a:ext cx="8382000" cy="452431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>
              <a:spcBef>
                <a:spcPts val="0"/>
              </a:spcBef>
              <a:buNone/>
              <a:defRPr lang="en-US" sz="1800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defRPr>
            </a:lvl1pPr>
          </a:lstStyle>
          <a:p>
            <a:pPr lvl="0"/>
            <a:r>
              <a:rPr lang="en-US" noProof="1"/>
              <a:t>Source code box</a:t>
            </a:r>
          </a:p>
          <a:p>
            <a:pPr lvl="0"/>
            <a:endParaRPr lang="en-US" noProof="1"/>
          </a:p>
          <a:p>
            <a:pPr lvl="0"/>
            <a:endParaRPr lang="en-US" noProof="1"/>
          </a:p>
          <a:p>
            <a:pPr lvl="0"/>
            <a:endParaRPr lang="en-US" noProof="1"/>
          </a:p>
          <a:p>
            <a:pPr lvl="0"/>
            <a:endParaRPr lang="en-US" noProof="1"/>
          </a:p>
          <a:p>
            <a:pPr lvl="0"/>
            <a:endParaRPr lang="en-US" noProof="1"/>
          </a:p>
          <a:p>
            <a:pPr lvl="0"/>
            <a:endParaRPr lang="en-US" noProof="1"/>
          </a:p>
          <a:p>
            <a:pPr lvl="0"/>
            <a:endParaRPr lang="en-US" noProof="1"/>
          </a:p>
          <a:p>
            <a:pPr lvl="0"/>
            <a:endParaRPr lang="en-US" noProof="1"/>
          </a:p>
          <a:p>
            <a:pPr lvl="0"/>
            <a:endParaRPr lang="en-US" noProof="1"/>
          </a:p>
          <a:p>
            <a:pPr lvl="0"/>
            <a:endParaRPr lang="en-US" noProof="1"/>
          </a:p>
          <a:p>
            <a:pPr lvl="0"/>
            <a:endParaRPr lang="en-US" noProof="1"/>
          </a:p>
          <a:p>
            <a:pPr lvl="0"/>
            <a:endParaRPr lang="en-US" noProof="1"/>
          </a:p>
          <a:p>
            <a:pPr lvl="0"/>
            <a:endParaRPr lang="en-US" noProof="1"/>
          </a:p>
          <a:p>
            <a:pPr lvl="0"/>
            <a:endParaRPr lang="en-US" noProof="1"/>
          </a:p>
          <a:p>
            <a:pPr lvl="0"/>
            <a:endParaRPr lang="en-US" noProof="1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uestion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152400"/>
            <a:ext cx="7086600" cy="9144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lnSpc>
                <a:spcPts val="4000"/>
              </a:lnSpc>
              <a:defRPr sz="40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1295400" y="2438400"/>
            <a:ext cx="6400800" cy="2097345"/>
          </a:xfrm>
          <a:prstGeom prst="rect">
            <a:avLst/>
          </a:prstGeom>
        </p:spPr>
        <p:txBody>
          <a:bodyPr anchor="ctr" anchorCtr="0"/>
          <a:lstStyle/>
          <a:p>
            <a:pPr marL="319088" marR="0" lvl="0" indent="-319088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lang="en-US" sz="8000" b="1" kern="1200" dirty="0">
                <a:solidFill>
                  <a:srgbClr val="E8FFC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rPr>
              <a:t>Questions?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76200"/>
            <a:ext cx="7086600" cy="9144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r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lang="en-US" sz="4000" b="1" kern="1200" baseline="0" dirty="0">
                <a:ln w="500"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28600" y="1066800"/>
            <a:ext cx="8686800" cy="5638800"/>
          </a:xfrm>
          <a:prstGeom prst="rect">
            <a:avLst/>
          </a:prstGeom>
        </p:spPr>
        <p:txBody>
          <a:bodyPr/>
          <a:lstStyle>
            <a:lvl1pPr marL="282575" indent="-282575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tabLst>
                <a:tab pos="282575" algn="l"/>
              </a:tabLst>
              <a:defRPr sz="3200">
                <a:solidFill>
                  <a:srgbClr val="EBFFD2"/>
                </a:solidFill>
              </a:defRPr>
            </a:lvl1pPr>
            <a:lvl2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defRPr sz="3000">
                <a:solidFill>
                  <a:schemeClr val="tx1">
                    <a:lumMod val="40000"/>
                    <a:lumOff val="60000"/>
                  </a:schemeClr>
                </a:solidFill>
              </a:defRPr>
            </a:lvl2pPr>
            <a:lvl3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defRPr sz="2800">
                <a:solidFill>
                  <a:srgbClr val="F5FFC2"/>
                </a:solidFill>
              </a:defRPr>
            </a:lvl3pPr>
            <a:lvl4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defRPr sz="2600">
                <a:solidFill>
                  <a:schemeClr val="tx1">
                    <a:lumMod val="40000"/>
                    <a:lumOff val="60000"/>
                  </a:schemeClr>
                </a:solidFill>
              </a:defRPr>
            </a:lvl4pPr>
            <a:lvl5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defRPr sz="2400">
                <a:solidFill>
                  <a:schemeClr val="tx1">
                    <a:lumMod val="40000"/>
                    <a:lumOff val="60000"/>
                  </a:schemeClr>
                </a:solidFill>
              </a:defRPr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8610600" y="6553200"/>
            <a:ext cx="457200" cy="228600"/>
          </a:xfrm>
          <a:prstGeom prst="rect">
            <a:avLst/>
          </a:prstGeom>
        </p:spPr>
        <p:txBody>
          <a:bodyPr anchor="ctr" anchorCtr="0"/>
          <a:lstStyle>
            <a:lvl1pPr algn="r">
              <a:defRPr sz="1100"/>
            </a:lvl1pPr>
          </a:lstStyle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 hasCustomPrompt="1"/>
          </p:nvPr>
        </p:nvSpPr>
        <p:spPr>
          <a:xfrm>
            <a:off x="609600" y="2743201"/>
            <a:ext cx="7924800" cy="685800"/>
          </a:xfrm>
          <a:prstGeom prst="rect">
            <a:avLst/>
          </a:prstGeom>
        </p:spPr>
        <p:txBody>
          <a:bodyPr tIns="0" bIns="0" anchor="ctr" anchorCtr="0"/>
          <a:lstStyle>
            <a:lvl1pPr algn="ctr">
              <a:lnSpc>
                <a:spcPts val="5000"/>
              </a:lnSpc>
              <a:defRPr sz="5000" cap="none" baseline="0">
                <a:effectLst>
                  <a:outerShdw blurRad="30000" dist="30000" dir="2700000" algn="tl" rotWithShape="0">
                    <a:schemeClr val="bg2">
                      <a:shade val="45000"/>
                      <a:satMod val="150000"/>
                      <a:alpha val="90000"/>
                    </a:schemeClr>
                  </a:outerShdw>
                  <a:reflection blurRad="120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17" name="Subtitle 16"/>
          <p:cNvSpPr>
            <a:spLocks noGrp="1"/>
          </p:cNvSpPr>
          <p:nvPr>
            <p:ph type="subTitle" idx="1" hasCustomPrompt="1"/>
          </p:nvPr>
        </p:nvSpPr>
        <p:spPr>
          <a:xfrm>
            <a:off x="609600" y="3469480"/>
            <a:ext cx="7924800" cy="56912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800" b="1" kern="1200" baseline="0" dirty="0">
                <a:solidFill>
                  <a:srgbClr val="FAF7C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Section Subtitle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76200"/>
            <a:ext cx="7086600" cy="9144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lnSpc>
                <a:spcPts val="4000"/>
              </a:lnSpc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 hasCustomPrompt="1"/>
          </p:nvPr>
        </p:nvSpPr>
        <p:spPr>
          <a:xfrm>
            <a:off x="228600" y="1066800"/>
            <a:ext cx="8686800" cy="579646"/>
          </a:xfrm>
          <a:prstGeom prst="rect">
            <a:avLst/>
          </a:prstGeom>
        </p:spPr>
        <p:txBody>
          <a:bodyPr>
            <a:spAutoFit/>
          </a:bodyPr>
          <a:lstStyle>
            <a:lvl1pPr marL="319088" marR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 sz="3000" baseline="0"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  <a:lvl2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defRPr sz="3000">
                <a:solidFill>
                  <a:schemeClr val="tx1">
                    <a:lumMod val="40000"/>
                    <a:lumOff val="60000"/>
                  </a:schemeClr>
                </a:solidFill>
              </a:defRPr>
            </a:lvl2pPr>
            <a:lvl3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defRPr sz="2800">
                <a:solidFill>
                  <a:schemeClr val="tx1">
                    <a:lumMod val="40000"/>
                    <a:lumOff val="60000"/>
                  </a:schemeClr>
                </a:solidFill>
              </a:defRPr>
            </a:lvl3pPr>
            <a:lvl4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defRPr sz="2600">
                <a:solidFill>
                  <a:schemeClr val="tx1">
                    <a:lumMod val="40000"/>
                    <a:lumOff val="60000"/>
                  </a:schemeClr>
                </a:solidFill>
              </a:defRPr>
            </a:lvl4pPr>
            <a:lvl5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defRPr sz="2400">
                <a:solidFill>
                  <a:schemeClr val="tx1">
                    <a:lumMod val="40000"/>
                    <a:lumOff val="60000"/>
                  </a:schemeClr>
                </a:solidFill>
              </a:defRPr>
            </a:lvl5pPr>
          </a:lstStyle>
          <a:p>
            <a:pPr marL="319088" marR="0" lvl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CCFF66">
                    <a:lumMod val="20000"/>
                    <a:lumOff val="8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First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1828800"/>
            <a:ext cx="8153400" cy="470898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>
              <a:spcBef>
                <a:spcPts val="0"/>
              </a:spcBef>
              <a:buNone/>
              <a:defRPr lang="en-US" sz="2000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defRPr>
            </a:lvl1pPr>
          </a:lstStyle>
          <a:p>
            <a:pPr lvl="0"/>
            <a:r>
              <a:rPr lang="en-US" noProof="1"/>
              <a:t>Source code box</a:t>
            </a:r>
          </a:p>
          <a:p>
            <a:pPr lvl="0"/>
            <a:endParaRPr lang="en-US" noProof="1"/>
          </a:p>
          <a:p>
            <a:pPr lvl="0"/>
            <a:endParaRPr lang="en-US" noProof="1"/>
          </a:p>
          <a:p>
            <a:pPr lvl="0"/>
            <a:endParaRPr lang="en-US" noProof="1"/>
          </a:p>
          <a:p>
            <a:pPr lvl="0"/>
            <a:endParaRPr lang="en-US" noProof="1"/>
          </a:p>
          <a:p>
            <a:pPr lvl="0"/>
            <a:endParaRPr lang="en-US" noProof="1"/>
          </a:p>
          <a:p>
            <a:pPr lvl="0"/>
            <a:endParaRPr lang="en-US" noProof="1"/>
          </a:p>
          <a:p>
            <a:pPr lvl="0"/>
            <a:endParaRPr lang="en-US" noProof="1"/>
          </a:p>
          <a:p>
            <a:pPr lvl="0"/>
            <a:endParaRPr lang="en-US" noProof="1"/>
          </a:p>
          <a:p>
            <a:pPr lvl="0"/>
            <a:endParaRPr lang="en-US" noProof="1"/>
          </a:p>
          <a:p>
            <a:pPr lvl="0"/>
            <a:endParaRPr lang="en-US" noProof="1"/>
          </a:p>
          <a:p>
            <a:pPr lvl="0"/>
            <a:endParaRPr lang="en-US" noProof="1"/>
          </a:p>
          <a:p>
            <a:pPr lvl="0"/>
            <a:endParaRPr lang="en-US" noProof="1"/>
          </a:p>
          <a:p>
            <a:pPr lvl="0"/>
            <a:endParaRPr lang="en-US" noProof="1"/>
          </a:p>
          <a:p>
            <a:pPr lvl="0"/>
            <a:endParaRPr lang="en-US" noProof="1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estion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152400"/>
            <a:ext cx="7086600" cy="9144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r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lang="en-US" sz="4000" b="1" kern="1200" baseline="0" dirty="0">
                <a:ln w="500"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295400" y="2438400"/>
            <a:ext cx="6400800" cy="2097345"/>
          </a:xfrm>
          <a:prstGeom prst="rect">
            <a:avLst/>
          </a:prstGeom>
        </p:spPr>
        <p:txBody>
          <a:bodyPr anchor="ctr" anchorCtr="0"/>
          <a:lstStyle/>
          <a:p>
            <a:pPr marL="319088" marR="0" lvl="0" indent="-319088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lang="en-US" sz="8000" b="1" kern="1200" dirty="0">
                <a:solidFill>
                  <a:srgbClr val="E8FFC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rPr>
              <a:t>Questions?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1295400" y="2438400"/>
            <a:ext cx="6400800" cy="2097345"/>
          </a:xfrm>
          <a:prstGeom prst="rect">
            <a:avLst/>
          </a:prstGeom>
        </p:spPr>
        <p:txBody>
          <a:bodyPr anchor="ctr" anchorCtr="0"/>
          <a:lstStyle/>
          <a:p>
            <a:pPr marL="319088" marR="0" lvl="0" indent="-319088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lang="en-US" sz="8000" b="1" kern="1200" dirty="0">
                <a:solidFill>
                  <a:srgbClr val="E8FFC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rPr>
              <a:t>Questions?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11413" y="71438"/>
            <a:ext cx="6553200" cy="9096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323850" y="1268413"/>
            <a:ext cx="4171950" cy="53292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68413"/>
            <a:ext cx="4171950" cy="53292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11413" y="71438"/>
            <a:ext cx="6553200" cy="9096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323850" y="1268413"/>
            <a:ext cx="8496300" cy="53292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/>
              <a:t>Click icon to add table</a:t>
            </a:r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8"/>
          <p:cNvSpPr>
            <a:spLocks noGrp="1"/>
          </p:cNvSpPr>
          <p:nvPr>
            <p:ph type="ctrTitle" hasCustomPrompt="1"/>
          </p:nvPr>
        </p:nvSpPr>
        <p:spPr>
          <a:xfrm>
            <a:off x="457200" y="1524000"/>
            <a:ext cx="8229600" cy="1524000"/>
          </a:xfrm>
          <a:prstGeom prst="rect">
            <a:avLst/>
          </a:prstGeom>
        </p:spPr>
        <p:txBody>
          <a:bodyPr tIns="0" bIns="0" anchor="b" anchorCtr="0"/>
          <a:lstStyle>
            <a:lvl1pPr algn="r">
              <a:lnSpc>
                <a:spcPts val="5400"/>
              </a:lnSpc>
              <a:defRPr sz="5400" cap="none" baseline="0">
                <a:solidFill>
                  <a:srgbClr val="D4FF5B"/>
                </a:solidFill>
                <a:effectLst>
                  <a:outerShdw blurRad="30000" dist="30000" dir="2700000" algn="tl" rotWithShape="0">
                    <a:schemeClr val="bg2">
                      <a:shade val="45000"/>
                      <a:satMod val="150000"/>
                      <a:alpha val="90000"/>
                    </a:schemeClr>
                  </a:outerShdw>
                  <a:reflection blurRad="12000" stA="25000" endPos="49000" dist="5000" dir="5400000" sy="-100000" algn="bl" rotWithShape="0"/>
                </a:effectLst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Subtitle 16"/>
          <p:cNvSpPr>
            <a:spLocks noGrp="1"/>
          </p:cNvSpPr>
          <p:nvPr>
            <p:ph type="subTitle" idx="1" hasCustomPrompt="1"/>
          </p:nvPr>
        </p:nvSpPr>
        <p:spPr>
          <a:xfrm>
            <a:off x="457200" y="3240880"/>
            <a:ext cx="8229600" cy="56912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r">
              <a:buNone/>
              <a:defRPr sz="2800">
                <a:solidFill>
                  <a:srgbClr val="FAF8C8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Presentation Subtitle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667000" y="4114800"/>
            <a:ext cx="6248400" cy="0"/>
          </a:xfrm>
          <a:prstGeom prst="line">
            <a:avLst/>
          </a:prstGeom>
          <a:ln w="38100" cap="rnd">
            <a:solidFill>
              <a:schemeClr val="accent5">
                <a:lumMod val="20000"/>
                <a:lumOff val="80000"/>
                <a:alpha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5224046"/>
            <a:ext cx="3352800" cy="533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dirty="0" smtClean="0">
                <a:solidFill>
                  <a:srgbClr val="DEFF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5757446"/>
            <a:ext cx="2090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algn="l"/>
            <a:r>
              <a:rPr lang="en-US" sz="1800" b="1" dirty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Telerik Corporation</a:t>
            </a: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6062246"/>
            <a:ext cx="17079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algn="l"/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2"/>
              </a:rPr>
              <a:t>www.telerik.com</a:t>
            </a:r>
            <a:endParaRPr lang="en-US" sz="1600" b="1" dirty="0">
              <a:solidFill>
                <a:schemeClr val="tx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13" Type="http://schemas.openxmlformats.org/officeDocument/2006/relationships/image" Target="../media/image1.png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lumMod val="65000"/>
                <a:lumOff val="35000"/>
              </a:schemeClr>
            </a:gs>
            <a:gs pos="83000">
              <a:schemeClr val="bg1"/>
            </a:gs>
          </a:gsLst>
          <a:path path="circle">
            <a:fillToRect l="20000" t="30000" r="135000" b="10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lowchart: Document 6"/>
          <p:cNvSpPr/>
          <p:nvPr/>
        </p:nvSpPr>
        <p:spPr>
          <a:xfrm rot="10800000">
            <a:off x="1" y="411366"/>
            <a:ext cx="9144000" cy="5562705"/>
          </a:xfrm>
          <a:custGeom>
            <a:avLst/>
            <a:gdLst>
              <a:gd name="connsiteX0" fmla="*/ 0 w 21600"/>
              <a:gd name="connsiteY0" fmla="*/ 0 h 19378"/>
              <a:gd name="connsiteX1" fmla="*/ 21600 w 21600"/>
              <a:gd name="connsiteY1" fmla="*/ 0 h 19378"/>
              <a:gd name="connsiteX2" fmla="*/ 21600 w 21600"/>
              <a:gd name="connsiteY2" fmla="*/ 17322 h 19378"/>
              <a:gd name="connsiteX3" fmla="*/ 0 w 21600"/>
              <a:gd name="connsiteY3" fmla="*/ 19378 h 19378"/>
              <a:gd name="connsiteX4" fmla="*/ 0 w 21600"/>
              <a:gd name="connsiteY4" fmla="*/ 0 h 19378"/>
              <a:gd name="connsiteX0" fmla="*/ 0 w 21600"/>
              <a:gd name="connsiteY0" fmla="*/ 0 h 19378"/>
              <a:gd name="connsiteX1" fmla="*/ 21600 w 21600"/>
              <a:gd name="connsiteY1" fmla="*/ 0 h 19378"/>
              <a:gd name="connsiteX2" fmla="*/ 21600 w 21600"/>
              <a:gd name="connsiteY2" fmla="*/ 17322 h 19378"/>
              <a:gd name="connsiteX3" fmla="*/ 0 w 21600"/>
              <a:gd name="connsiteY3" fmla="*/ 19378 h 19378"/>
              <a:gd name="connsiteX4" fmla="*/ 0 w 21600"/>
              <a:gd name="connsiteY4" fmla="*/ 0 h 19378"/>
              <a:gd name="connsiteX0" fmla="*/ 0 w 21600"/>
              <a:gd name="connsiteY0" fmla="*/ 0 h 19378"/>
              <a:gd name="connsiteX1" fmla="*/ 21600 w 21600"/>
              <a:gd name="connsiteY1" fmla="*/ 0 h 19378"/>
              <a:gd name="connsiteX2" fmla="*/ 21600 w 21600"/>
              <a:gd name="connsiteY2" fmla="*/ 17322 h 19378"/>
              <a:gd name="connsiteX3" fmla="*/ 0 w 21600"/>
              <a:gd name="connsiteY3" fmla="*/ 19378 h 19378"/>
              <a:gd name="connsiteX4" fmla="*/ 0 w 21600"/>
              <a:gd name="connsiteY4" fmla="*/ 0 h 19378"/>
              <a:gd name="connsiteX0" fmla="*/ 0 w 21600"/>
              <a:gd name="connsiteY0" fmla="*/ 0 h 19974"/>
              <a:gd name="connsiteX1" fmla="*/ 21600 w 21600"/>
              <a:gd name="connsiteY1" fmla="*/ 0 h 19974"/>
              <a:gd name="connsiteX2" fmla="*/ 21600 w 21600"/>
              <a:gd name="connsiteY2" fmla="*/ 17322 h 19974"/>
              <a:gd name="connsiteX3" fmla="*/ 0 w 21600"/>
              <a:gd name="connsiteY3" fmla="*/ 19974 h 19974"/>
              <a:gd name="connsiteX4" fmla="*/ 0 w 21600"/>
              <a:gd name="connsiteY4" fmla="*/ 0 h 19974"/>
              <a:gd name="connsiteX0" fmla="*/ 0 w 21600"/>
              <a:gd name="connsiteY0" fmla="*/ 0 h 19974"/>
              <a:gd name="connsiteX1" fmla="*/ 21600 w 21600"/>
              <a:gd name="connsiteY1" fmla="*/ 0 h 19974"/>
              <a:gd name="connsiteX2" fmla="*/ 21600 w 21600"/>
              <a:gd name="connsiteY2" fmla="*/ 17322 h 19974"/>
              <a:gd name="connsiteX3" fmla="*/ 0 w 21600"/>
              <a:gd name="connsiteY3" fmla="*/ 19974 h 19974"/>
              <a:gd name="connsiteX4" fmla="*/ 0 w 21600"/>
              <a:gd name="connsiteY4" fmla="*/ 0 h 19974"/>
              <a:gd name="connsiteX0" fmla="*/ 0 w 21600"/>
              <a:gd name="connsiteY0" fmla="*/ 0 h 19974"/>
              <a:gd name="connsiteX1" fmla="*/ 21600 w 21600"/>
              <a:gd name="connsiteY1" fmla="*/ 0 h 19974"/>
              <a:gd name="connsiteX2" fmla="*/ 21600 w 21600"/>
              <a:gd name="connsiteY2" fmla="*/ 17322 h 19974"/>
              <a:gd name="connsiteX3" fmla="*/ 0 w 21600"/>
              <a:gd name="connsiteY3" fmla="*/ 19974 h 19974"/>
              <a:gd name="connsiteX4" fmla="*/ 0 w 21600"/>
              <a:gd name="connsiteY4" fmla="*/ 0 h 19974"/>
              <a:gd name="connsiteX0" fmla="*/ 0 w 21600"/>
              <a:gd name="connsiteY0" fmla="*/ 0 h 20252"/>
              <a:gd name="connsiteX1" fmla="*/ 21600 w 21600"/>
              <a:gd name="connsiteY1" fmla="*/ 0 h 20252"/>
              <a:gd name="connsiteX2" fmla="*/ 21600 w 21600"/>
              <a:gd name="connsiteY2" fmla="*/ 17322 h 20252"/>
              <a:gd name="connsiteX3" fmla="*/ 0 w 21600"/>
              <a:gd name="connsiteY3" fmla="*/ 20252 h 20252"/>
              <a:gd name="connsiteX4" fmla="*/ 0 w 21600"/>
              <a:gd name="connsiteY4" fmla="*/ 0 h 20252"/>
              <a:gd name="connsiteX0" fmla="*/ 0 w 21600"/>
              <a:gd name="connsiteY0" fmla="*/ 0 h 20252"/>
              <a:gd name="connsiteX1" fmla="*/ 21600 w 21600"/>
              <a:gd name="connsiteY1" fmla="*/ 0 h 20252"/>
              <a:gd name="connsiteX2" fmla="*/ 21600 w 21600"/>
              <a:gd name="connsiteY2" fmla="*/ 17322 h 20252"/>
              <a:gd name="connsiteX3" fmla="*/ 0 w 21600"/>
              <a:gd name="connsiteY3" fmla="*/ 20252 h 20252"/>
              <a:gd name="connsiteX4" fmla="*/ 0 w 21600"/>
              <a:gd name="connsiteY4" fmla="*/ 0 h 20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00" h="20252">
                <a:moveTo>
                  <a:pt x="0" y="0"/>
                </a:moveTo>
                <a:lnTo>
                  <a:pt x="21600" y="0"/>
                </a:lnTo>
                <a:lnTo>
                  <a:pt x="21600" y="17322"/>
                </a:lnTo>
                <a:cubicBezTo>
                  <a:pt x="10800" y="17322"/>
                  <a:pt x="10056" y="24231"/>
                  <a:pt x="0" y="20252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100000">
                <a:schemeClr val="bg1">
                  <a:lumMod val="85000"/>
                  <a:lumOff val="15000"/>
                </a:schemeClr>
              </a:gs>
              <a:gs pos="65000">
                <a:schemeClr val="bg2">
                  <a:shade val="100000"/>
                  <a:satMod val="600000"/>
                  <a:alpha val="0"/>
                </a:schemeClr>
              </a:gs>
            </a:gsLst>
            <a:lin ang="4800000" scaled="1"/>
          </a:gradFill>
          <a:ln w="317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Flowchart: Document 7"/>
          <p:cNvSpPr/>
          <p:nvPr/>
        </p:nvSpPr>
        <p:spPr>
          <a:xfrm rot="10800000">
            <a:off x="1" y="609600"/>
            <a:ext cx="9144000" cy="4480425"/>
          </a:xfrm>
          <a:custGeom>
            <a:avLst/>
            <a:gdLst>
              <a:gd name="connsiteX0" fmla="*/ 0 w 21600"/>
              <a:gd name="connsiteY0" fmla="*/ 0 h 18944"/>
              <a:gd name="connsiteX1" fmla="*/ 21600 w 21600"/>
              <a:gd name="connsiteY1" fmla="*/ 0 h 18944"/>
              <a:gd name="connsiteX2" fmla="*/ 21600 w 21600"/>
              <a:gd name="connsiteY2" fmla="*/ 17322 h 18944"/>
              <a:gd name="connsiteX3" fmla="*/ 0 w 21600"/>
              <a:gd name="connsiteY3" fmla="*/ 18944 h 18944"/>
              <a:gd name="connsiteX4" fmla="*/ 0 w 21600"/>
              <a:gd name="connsiteY4" fmla="*/ 0 h 18944"/>
              <a:gd name="connsiteX0" fmla="*/ 0 w 21600"/>
              <a:gd name="connsiteY0" fmla="*/ 0 h 18944"/>
              <a:gd name="connsiteX1" fmla="*/ 21600 w 21600"/>
              <a:gd name="connsiteY1" fmla="*/ 0 h 18944"/>
              <a:gd name="connsiteX2" fmla="*/ 21600 w 21600"/>
              <a:gd name="connsiteY2" fmla="*/ 17322 h 18944"/>
              <a:gd name="connsiteX3" fmla="*/ 0 w 21600"/>
              <a:gd name="connsiteY3" fmla="*/ 18944 h 18944"/>
              <a:gd name="connsiteX4" fmla="*/ 0 w 21600"/>
              <a:gd name="connsiteY4" fmla="*/ 0 h 18944"/>
              <a:gd name="connsiteX0" fmla="*/ 0 w 21600"/>
              <a:gd name="connsiteY0" fmla="*/ 0 h 19350"/>
              <a:gd name="connsiteX1" fmla="*/ 21600 w 21600"/>
              <a:gd name="connsiteY1" fmla="*/ 0 h 19350"/>
              <a:gd name="connsiteX2" fmla="*/ 21600 w 21600"/>
              <a:gd name="connsiteY2" fmla="*/ 17322 h 19350"/>
              <a:gd name="connsiteX3" fmla="*/ 0 w 21600"/>
              <a:gd name="connsiteY3" fmla="*/ 19350 h 19350"/>
              <a:gd name="connsiteX4" fmla="*/ 0 w 21600"/>
              <a:gd name="connsiteY4" fmla="*/ 0 h 19350"/>
              <a:gd name="connsiteX0" fmla="*/ 0 w 21600"/>
              <a:gd name="connsiteY0" fmla="*/ 0 h 19350"/>
              <a:gd name="connsiteX1" fmla="*/ 21600 w 21600"/>
              <a:gd name="connsiteY1" fmla="*/ 0 h 19350"/>
              <a:gd name="connsiteX2" fmla="*/ 21600 w 21600"/>
              <a:gd name="connsiteY2" fmla="*/ 17322 h 19350"/>
              <a:gd name="connsiteX3" fmla="*/ 0 w 21600"/>
              <a:gd name="connsiteY3" fmla="*/ 19350 h 19350"/>
              <a:gd name="connsiteX4" fmla="*/ 0 w 21600"/>
              <a:gd name="connsiteY4" fmla="*/ 0 h 19350"/>
              <a:gd name="connsiteX0" fmla="*/ 0 w 21600"/>
              <a:gd name="connsiteY0" fmla="*/ 0 h 19350"/>
              <a:gd name="connsiteX1" fmla="*/ 21600 w 21600"/>
              <a:gd name="connsiteY1" fmla="*/ 0 h 19350"/>
              <a:gd name="connsiteX2" fmla="*/ 21600 w 21600"/>
              <a:gd name="connsiteY2" fmla="*/ 17322 h 19350"/>
              <a:gd name="connsiteX3" fmla="*/ 0 w 21600"/>
              <a:gd name="connsiteY3" fmla="*/ 19350 h 19350"/>
              <a:gd name="connsiteX4" fmla="*/ 0 w 21600"/>
              <a:gd name="connsiteY4" fmla="*/ 0 h 19350"/>
              <a:gd name="connsiteX0" fmla="*/ 0 w 21600"/>
              <a:gd name="connsiteY0" fmla="*/ 0 h 19350"/>
              <a:gd name="connsiteX1" fmla="*/ 21600 w 21600"/>
              <a:gd name="connsiteY1" fmla="*/ 0 h 19350"/>
              <a:gd name="connsiteX2" fmla="*/ 21600 w 21600"/>
              <a:gd name="connsiteY2" fmla="*/ 17322 h 19350"/>
              <a:gd name="connsiteX3" fmla="*/ 0 w 21600"/>
              <a:gd name="connsiteY3" fmla="*/ 19350 h 19350"/>
              <a:gd name="connsiteX4" fmla="*/ 0 w 21600"/>
              <a:gd name="connsiteY4" fmla="*/ 0 h 19350"/>
              <a:gd name="connsiteX0" fmla="*/ 0 w 21600"/>
              <a:gd name="connsiteY0" fmla="*/ 0 h 19691"/>
              <a:gd name="connsiteX1" fmla="*/ 21600 w 21600"/>
              <a:gd name="connsiteY1" fmla="*/ 0 h 19691"/>
              <a:gd name="connsiteX2" fmla="*/ 21600 w 21600"/>
              <a:gd name="connsiteY2" fmla="*/ 17322 h 19691"/>
              <a:gd name="connsiteX3" fmla="*/ 0 w 21600"/>
              <a:gd name="connsiteY3" fmla="*/ 19691 h 19691"/>
              <a:gd name="connsiteX4" fmla="*/ 0 w 21600"/>
              <a:gd name="connsiteY4" fmla="*/ 0 h 19691"/>
              <a:gd name="connsiteX0" fmla="*/ 0 w 21600"/>
              <a:gd name="connsiteY0" fmla="*/ 0 h 19691"/>
              <a:gd name="connsiteX1" fmla="*/ 21600 w 21600"/>
              <a:gd name="connsiteY1" fmla="*/ 0 h 19691"/>
              <a:gd name="connsiteX2" fmla="*/ 21600 w 21600"/>
              <a:gd name="connsiteY2" fmla="*/ 17322 h 19691"/>
              <a:gd name="connsiteX3" fmla="*/ 0 w 21600"/>
              <a:gd name="connsiteY3" fmla="*/ 19691 h 19691"/>
              <a:gd name="connsiteX4" fmla="*/ 0 w 21600"/>
              <a:gd name="connsiteY4" fmla="*/ 0 h 19691"/>
              <a:gd name="connsiteX0" fmla="*/ 0 w 21600"/>
              <a:gd name="connsiteY0" fmla="*/ 0 h 20032"/>
              <a:gd name="connsiteX1" fmla="*/ 21600 w 21600"/>
              <a:gd name="connsiteY1" fmla="*/ 0 h 20032"/>
              <a:gd name="connsiteX2" fmla="*/ 21600 w 21600"/>
              <a:gd name="connsiteY2" fmla="*/ 17322 h 20032"/>
              <a:gd name="connsiteX3" fmla="*/ 0 w 21600"/>
              <a:gd name="connsiteY3" fmla="*/ 20032 h 20032"/>
              <a:gd name="connsiteX4" fmla="*/ 0 w 21600"/>
              <a:gd name="connsiteY4" fmla="*/ 0 h 20032"/>
              <a:gd name="connsiteX0" fmla="*/ 0 w 21600"/>
              <a:gd name="connsiteY0" fmla="*/ 0 h 20032"/>
              <a:gd name="connsiteX1" fmla="*/ 21600 w 21600"/>
              <a:gd name="connsiteY1" fmla="*/ 0 h 20032"/>
              <a:gd name="connsiteX2" fmla="*/ 21600 w 21600"/>
              <a:gd name="connsiteY2" fmla="*/ 17322 h 20032"/>
              <a:gd name="connsiteX3" fmla="*/ 0 w 21600"/>
              <a:gd name="connsiteY3" fmla="*/ 20032 h 20032"/>
              <a:gd name="connsiteX4" fmla="*/ 0 w 21600"/>
              <a:gd name="connsiteY4" fmla="*/ 0 h 20032"/>
              <a:gd name="connsiteX0" fmla="*/ 0 w 21600"/>
              <a:gd name="connsiteY0" fmla="*/ 0 h 20032"/>
              <a:gd name="connsiteX1" fmla="*/ 21600 w 21600"/>
              <a:gd name="connsiteY1" fmla="*/ 0 h 20032"/>
              <a:gd name="connsiteX2" fmla="*/ 21600 w 21600"/>
              <a:gd name="connsiteY2" fmla="*/ 17322 h 20032"/>
              <a:gd name="connsiteX3" fmla="*/ 0 w 21600"/>
              <a:gd name="connsiteY3" fmla="*/ 20032 h 20032"/>
              <a:gd name="connsiteX4" fmla="*/ 0 w 21600"/>
              <a:gd name="connsiteY4" fmla="*/ 0 h 20032"/>
              <a:gd name="connsiteX0" fmla="*/ 0 w 21600"/>
              <a:gd name="connsiteY0" fmla="*/ 0 h 20032"/>
              <a:gd name="connsiteX1" fmla="*/ 21600 w 21600"/>
              <a:gd name="connsiteY1" fmla="*/ 0 h 20032"/>
              <a:gd name="connsiteX2" fmla="*/ 21600 w 21600"/>
              <a:gd name="connsiteY2" fmla="*/ 17322 h 20032"/>
              <a:gd name="connsiteX3" fmla="*/ 0 w 21600"/>
              <a:gd name="connsiteY3" fmla="*/ 20032 h 20032"/>
              <a:gd name="connsiteX4" fmla="*/ 0 w 21600"/>
              <a:gd name="connsiteY4" fmla="*/ 0 h 20032"/>
              <a:gd name="connsiteX0" fmla="*/ 0 w 21600"/>
              <a:gd name="connsiteY0" fmla="*/ 0 h 20032"/>
              <a:gd name="connsiteX1" fmla="*/ 21600 w 21600"/>
              <a:gd name="connsiteY1" fmla="*/ 0 h 20032"/>
              <a:gd name="connsiteX2" fmla="*/ 21600 w 21600"/>
              <a:gd name="connsiteY2" fmla="*/ 17322 h 20032"/>
              <a:gd name="connsiteX3" fmla="*/ 0 w 21600"/>
              <a:gd name="connsiteY3" fmla="*/ 20032 h 20032"/>
              <a:gd name="connsiteX4" fmla="*/ 0 w 21600"/>
              <a:gd name="connsiteY4" fmla="*/ 0 h 20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00" h="20032">
                <a:moveTo>
                  <a:pt x="0" y="0"/>
                </a:moveTo>
                <a:lnTo>
                  <a:pt x="21600" y="0"/>
                </a:lnTo>
                <a:lnTo>
                  <a:pt x="21600" y="17322"/>
                </a:lnTo>
                <a:cubicBezTo>
                  <a:pt x="10800" y="17322"/>
                  <a:pt x="8684" y="24776"/>
                  <a:pt x="0" y="20032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100000">
                <a:schemeClr val="bg1">
                  <a:lumMod val="65000"/>
                  <a:lumOff val="35000"/>
                </a:schemeClr>
              </a:gs>
              <a:gs pos="65000">
                <a:schemeClr val="bg2">
                  <a:shade val="100000"/>
                  <a:satMod val="600000"/>
                  <a:alpha val="0"/>
                </a:schemeClr>
              </a:gs>
            </a:gsLst>
            <a:lin ang="4800000" scaled="1"/>
          </a:gradFill>
          <a:ln w="317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34" name="Picture 10" descr="telerik_logo_new-(white).png"/>
          <p:cNvPicPr>
            <a:picLocks noChangeAspect="1"/>
          </p:cNvPicPr>
          <p:nvPr/>
        </p:nvPicPr>
        <p:blipFill>
          <a:blip r:embed="rId13" cstate="print">
            <a:lum bright="-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304800"/>
            <a:ext cx="1600200" cy="3893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553200"/>
            <a:ext cx="457200" cy="228600"/>
          </a:xfrm>
          <a:prstGeom prst="rect">
            <a:avLst/>
          </a:prstGeom>
        </p:spPr>
        <p:txBody>
          <a:bodyPr anchor="ctr" anchorCtr="0"/>
          <a:lstStyle>
            <a:lvl1pPr algn="r">
              <a:defRPr sz="1100"/>
            </a:lvl1pPr>
          </a:lstStyle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Flowchart: Document 6"/>
          <p:cNvSpPr/>
          <p:nvPr userDrawn="1"/>
        </p:nvSpPr>
        <p:spPr>
          <a:xfrm rot="10800000">
            <a:off x="1" y="411366"/>
            <a:ext cx="9144000" cy="5562705"/>
          </a:xfrm>
          <a:custGeom>
            <a:avLst/>
            <a:gdLst>
              <a:gd name="connsiteX0" fmla="*/ 0 w 21600"/>
              <a:gd name="connsiteY0" fmla="*/ 0 h 19378"/>
              <a:gd name="connsiteX1" fmla="*/ 21600 w 21600"/>
              <a:gd name="connsiteY1" fmla="*/ 0 h 19378"/>
              <a:gd name="connsiteX2" fmla="*/ 21600 w 21600"/>
              <a:gd name="connsiteY2" fmla="*/ 17322 h 19378"/>
              <a:gd name="connsiteX3" fmla="*/ 0 w 21600"/>
              <a:gd name="connsiteY3" fmla="*/ 19378 h 19378"/>
              <a:gd name="connsiteX4" fmla="*/ 0 w 21600"/>
              <a:gd name="connsiteY4" fmla="*/ 0 h 19378"/>
              <a:gd name="connsiteX0" fmla="*/ 0 w 21600"/>
              <a:gd name="connsiteY0" fmla="*/ 0 h 19378"/>
              <a:gd name="connsiteX1" fmla="*/ 21600 w 21600"/>
              <a:gd name="connsiteY1" fmla="*/ 0 h 19378"/>
              <a:gd name="connsiteX2" fmla="*/ 21600 w 21600"/>
              <a:gd name="connsiteY2" fmla="*/ 17322 h 19378"/>
              <a:gd name="connsiteX3" fmla="*/ 0 w 21600"/>
              <a:gd name="connsiteY3" fmla="*/ 19378 h 19378"/>
              <a:gd name="connsiteX4" fmla="*/ 0 w 21600"/>
              <a:gd name="connsiteY4" fmla="*/ 0 h 19378"/>
              <a:gd name="connsiteX0" fmla="*/ 0 w 21600"/>
              <a:gd name="connsiteY0" fmla="*/ 0 h 19378"/>
              <a:gd name="connsiteX1" fmla="*/ 21600 w 21600"/>
              <a:gd name="connsiteY1" fmla="*/ 0 h 19378"/>
              <a:gd name="connsiteX2" fmla="*/ 21600 w 21600"/>
              <a:gd name="connsiteY2" fmla="*/ 17322 h 19378"/>
              <a:gd name="connsiteX3" fmla="*/ 0 w 21600"/>
              <a:gd name="connsiteY3" fmla="*/ 19378 h 19378"/>
              <a:gd name="connsiteX4" fmla="*/ 0 w 21600"/>
              <a:gd name="connsiteY4" fmla="*/ 0 h 19378"/>
              <a:gd name="connsiteX0" fmla="*/ 0 w 21600"/>
              <a:gd name="connsiteY0" fmla="*/ 0 h 19974"/>
              <a:gd name="connsiteX1" fmla="*/ 21600 w 21600"/>
              <a:gd name="connsiteY1" fmla="*/ 0 h 19974"/>
              <a:gd name="connsiteX2" fmla="*/ 21600 w 21600"/>
              <a:gd name="connsiteY2" fmla="*/ 17322 h 19974"/>
              <a:gd name="connsiteX3" fmla="*/ 0 w 21600"/>
              <a:gd name="connsiteY3" fmla="*/ 19974 h 19974"/>
              <a:gd name="connsiteX4" fmla="*/ 0 w 21600"/>
              <a:gd name="connsiteY4" fmla="*/ 0 h 19974"/>
              <a:gd name="connsiteX0" fmla="*/ 0 w 21600"/>
              <a:gd name="connsiteY0" fmla="*/ 0 h 19974"/>
              <a:gd name="connsiteX1" fmla="*/ 21600 w 21600"/>
              <a:gd name="connsiteY1" fmla="*/ 0 h 19974"/>
              <a:gd name="connsiteX2" fmla="*/ 21600 w 21600"/>
              <a:gd name="connsiteY2" fmla="*/ 17322 h 19974"/>
              <a:gd name="connsiteX3" fmla="*/ 0 w 21600"/>
              <a:gd name="connsiteY3" fmla="*/ 19974 h 19974"/>
              <a:gd name="connsiteX4" fmla="*/ 0 w 21600"/>
              <a:gd name="connsiteY4" fmla="*/ 0 h 19974"/>
              <a:gd name="connsiteX0" fmla="*/ 0 w 21600"/>
              <a:gd name="connsiteY0" fmla="*/ 0 h 19974"/>
              <a:gd name="connsiteX1" fmla="*/ 21600 w 21600"/>
              <a:gd name="connsiteY1" fmla="*/ 0 h 19974"/>
              <a:gd name="connsiteX2" fmla="*/ 21600 w 21600"/>
              <a:gd name="connsiteY2" fmla="*/ 17322 h 19974"/>
              <a:gd name="connsiteX3" fmla="*/ 0 w 21600"/>
              <a:gd name="connsiteY3" fmla="*/ 19974 h 19974"/>
              <a:gd name="connsiteX4" fmla="*/ 0 w 21600"/>
              <a:gd name="connsiteY4" fmla="*/ 0 h 19974"/>
              <a:gd name="connsiteX0" fmla="*/ 0 w 21600"/>
              <a:gd name="connsiteY0" fmla="*/ 0 h 20252"/>
              <a:gd name="connsiteX1" fmla="*/ 21600 w 21600"/>
              <a:gd name="connsiteY1" fmla="*/ 0 h 20252"/>
              <a:gd name="connsiteX2" fmla="*/ 21600 w 21600"/>
              <a:gd name="connsiteY2" fmla="*/ 17322 h 20252"/>
              <a:gd name="connsiteX3" fmla="*/ 0 w 21600"/>
              <a:gd name="connsiteY3" fmla="*/ 20252 h 20252"/>
              <a:gd name="connsiteX4" fmla="*/ 0 w 21600"/>
              <a:gd name="connsiteY4" fmla="*/ 0 h 20252"/>
              <a:gd name="connsiteX0" fmla="*/ 0 w 21600"/>
              <a:gd name="connsiteY0" fmla="*/ 0 h 20252"/>
              <a:gd name="connsiteX1" fmla="*/ 21600 w 21600"/>
              <a:gd name="connsiteY1" fmla="*/ 0 h 20252"/>
              <a:gd name="connsiteX2" fmla="*/ 21600 w 21600"/>
              <a:gd name="connsiteY2" fmla="*/ 17322 h 20252"/>
              <a:gd name="connsiteX3" fmla="*/ 0 w 21600"/>
              <a:gd name="connsiteY3" fmla="*/ 20252 h 20252"/>
              <a:gd name="connsiteX4" fmla="*/ 0 w 21600"/>
              <a:gd name="connsiteY4" fmla="*/ 0 h 20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00" h="20252">
                <a:moveTo>
                  <a:pt x="0" y="0"/>
                </a:moveTo>
                <a:lnTo>
                  <a:pt x="21600" y="0"/>
                </a:lnTo>
                <a:lnTo>
                  <a:pt x="21600" y="17322"/>
                </a:lnTo>
                <a:cubicBezTo>
                  <a:pt x="10800" y="17322"/>
                  <a:pt x="10056" y="24231"/>
                  <a:pt x="0" y="20252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100000">
                <a:schemeClr val="bg1">
                  <a:lumMod val="85000"/>
                  <a:lumOff val="15000"/>
                </a:schemeClr>
              </a:gs>
              <a:gs pos="65000">
                <a:schemeClr val="bg2">
                  <a:shade val="100000"/>
                  <a:satMod val="600000"/>
                  <a:alpha val="0"/>
                </a:schemeClr>
              </a:gs>
            </a:gsLst>
            <a:lin ang="4800000" scaled="1"/>
          </a:gradFill>
          <a:ln w="317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Flowchart: Document 7"/>
          <p:cNvSpPr/>
          <p:nvPr userDrawn="1"/>
        </p:nvSpPr>
        <p:spPr>
          <a:xfrm rot="10800000">
            <a:off x="1" y="609600"/>
            <a:ext cx="9144000" cy="4480425"/>
          </a:xfrm>
          <a:custGeom>
            <a:avLst/>
            <a:gdLst>
              <a:gd name="connsiteX0" fmla="*/ 0 w 21600"/>
              <a:gd name="connsiteY0" fmla="*/ 0 h 18944"/>
              <a:gd name="connsiteX1" fmla="*/ 21600 w 21600"/>
              <a:gd name="connsiteY1" fmla="*/ 0 h 18944"/>
              <a:gd name="connsiteX2" fmla="*/ 21600 w 21600"/>
              <a:gd name="connsiteY2" fmla="*/ 17322 h 18944"/>
              <a:gd name="connsiteX3" fmla="*/ 0 w 21600"/>
              <a:gd name="connsiteY3" fmla="*/ 18944 h 18944"/>
              <a:gd name="connsiteX4" fmla="*/ 0 w 21600"/>
              <a:gd name="connsiteY4" fmla="*/ 0 h 18944"/>
              <a:gd name="connsiteX0" fmla="*/ 0 w 21600"/>
              <a:gd name="connsiteY0" fmla="*/ 0 h 18944"/>
              <a:gd name="connsiteX1" fmla="*/ 21600 w 21600"/>
              <a:gd name="connsiteY1" fmla="*/ 0 h 18944"/>
              <a:gd name="connsiteX2" fmla="*/ 21600 w 21600"/>
              <a:gd name="connsiteY2" fmla="*/ 17322 h 18944"/>
              <a:gd name="connsiteX3" fmla="*/ 0 w 21600"/>
              <a:gd name="connsiteY3" fmla="*/ 18944 h 18944"/>
              <a:gd name="connsiteX4" fmla="*/ 0 w 21600"/>
              <a:gd name="connsiteY4" fmla="*/ 0 h 18944"/>
              <a:gd name="connsiteX0" fmla="*/ 0 w 21600"/>
              <a:gd name="connsiteY0" fmla="*/ 0 h 19350"/>
              <a:gd name="connsiteX1" fmla="*/ 21600 w 21600"/>
              <a:gd name="connsiteY1" fmla="*/ 0 h 19350"/>
              <a:gd name="connsiteX2" fmla="*/ 21600 w 21600"/>
              <a:gd name="connsiteY2" fmla="*/ 17322 h 19350"/>
              <a:gd name="connsiteX3" fmla="*/ 0 w 21600"/>
              <a:gd name="connsiteY3" fmla="*/ 19350 h 19350"/>
              <a:gd name="connsiteX4" fmla="*/ 0 w 21600"/>
              <a:gd name="connsiteY4" fmla="*/ 0 h 19350"/>
              <a:gd name="connsiteX0" fmla="*/ 0 w 21600"/>
              <a:gd name="connsiteY0" fmla="*/ 0 h 19350"/>
              <a:gd name="connsiteX1" fmla="*/ 21600 w 21600"/>
              <a:gd name="connsiteY1" fmla="*/ 0 h 19350"/>
              <a:gd name="connsiteX2" fmla="*/ 21600 w 21600"/>
              <a:gd name="connsiteY2" fmla="*/ 17322 h 19350"/>
              <a:gd name="connsiteX3" fmla="*/ 0 w 21600"/>
              <a:gd name="connsiteY3" fmla="*/ 19350 h 19350"/>
              <a:gd name="connsiteX4" fmla="*/ 0 w 21600"/>
              <a:gd name="connsiteY4" fmla="*/ 0 h 19350"/>
              <a:gd name="connsiteX0" fmla="*/ 0 w 21600"/>
              <a:gd name="connsiteY0" fmla="*/ 0 h 19350"/>
              <a:gd name="connsiteX1" fmla="*/ 21600 w 21600"/>
              <a:gd name="connsiteY1" fmla="*/ 0 h 19350"/>
              <a:gd name="connsiteX2" fmla="*/ 21600 w 21600"/>
              <a:gd name="connsiteY2" fmla="*/ 17322 h 19350"/>
              <a:gd name="connsiteX3" fmla="*/ 0 w 21600"/>
              <a:gd name="connsiteY3" fmla="*/ 19350 h 19350"/>
              <a:gd name="connsiteX4" fmla="*/ 0 w 21600"/>
              <a:gd name="connsiteY4" fmla="*/ 0 h 19350"/>
              <a:gd name="connsiteX0" fmla="*/ 0 w 21600"/>
              <a:gd name="connsiteY0" fmla="*/ 0 h 19350"/>
              <a:gd name="connsiteX1" fmla="*/ 21600 w 21600"/>
              <a:gd name="connsiteY1" fmla="*/ 0 h 19350"/>
              <a:gd name="connsiteX2" fmla="*/ 21600 w 21600"/>
              <a:gd name="connsiteY2" fmla="*/ 17322 h 19350"/>
              <a:gd name="connsiteX3" fmla="*/ 0 w 21600"/>
              <a:gd name="connsiteY3" fmla="*/ 19350 h 19350"/>
              <a:gd name="connsiteX4" fmla="*/ 0 w 21600"/>
              <a:gd name="connsiteY4" fmla="*/ 0 h 19350"/>
              <a:gd name="connsiteX0" fmla="*/ 0 w 21600"/>
              <a:gd name="connsiteY0" fmla="*/ 0 h 19691"/>
              <a:gd name="connsiteX1" fmla="*/ 21600 w 21600"/>
              <a:gd name="connsiteY1" fmla="*/ 0 h 19691"/>
              <a:gd name="connsiteX2" fmla="*/ 21600 w 21600"/>
              <a:gd name="connsiteY2" fmla="*/ 17322 h 19691"/>
              <a:gd name="connsiteX3" fmla="*/ 0 w 21600"/>
              <a:gd name="connsiteY3" fmla="*/ 19691 h 19691"/>
              <a:gd name="connsiteX4" fmla="*/ 0 w 21600"/>
              <a:gd name="connsiteY4" fmla="*/ 0 h 19691"/>
              <a:gd name="connsiteX0" fmla="*/ 0 w 21600"/>
              <a:gd name="connsiteY0" fmla="*/ 0 h 19691"/>
              <a:gd name="connsiteX1" fmla="*/ 21600 w 21600"/>
              <a:gd name="connsiteY1" fmla="*/ 0 h 19691"/>
              <a:gd name="connsiteX2" fmla="*/ 21600 w 21600"/>
              <a:gd name="connsiteY2" fmla="*/ 17322 h 19691"/>
              <a:gd name="connsiteX3" fmla="*/ 0 w 21600"/>
              <a:gd name="connsiteY3" fmla="*/ 19691 h 19691"/>
              <a:gd name="connsiteX4" fmla="*/ 0 w 21600"/>
              <a:gd name="connsiteY4" fmla="*/ 0 h 19691"/>
              <a:gd name="connsiteX0" fmla="*/ 0 w 21600"/>
              <a:gd name="connsiteY0" fmla="*/ 0 h 20032"/>
              <a:gd name="connsiteX1" fmla="*/ 21600 w 21600"/>
              <a:gd name="connsiteY1" fmla="*/ 0 h 20032"/>
              <a:gd name="connsiteX2" fmla="*/ 21600 w 21600"/>
              <a:gd name="connsiteY2" fmla="*/ 17322 h 20032"/>
              <a:gd name="connsiteX3" fmla="*/ 0 w 21600"/>
              <a:gd name="connsiteY3" fmla="*/ 20032 h 20032"/>
              <a:gd name="connsiteX4" fmla="*/ 0 w 21600"/>
              <a:gd name="connsiteY4" fmla="*/ 0 h 20032"/>
              <a:gd name="connsiteX0" fmla="*/ 0 w 21600"/>
              <a:gd name="connsiteY0" fmla="*/ 0 h 20032"/>
              <a:gd name="connsiteX1" fmla="*/ 21600 w 21600"/>
              <a:gd name="connsiteY1" fmla="*/ 0 h 20032"/>
              <a:gd name="connsiteX2" fmla="*/ 21600 w 21600"/>
              <a:gd name="connsiteY2" fmla="*/ 17322 h 20032"/>
              <a:gd name="connsiteX3" fmla="*/ 0 w 21600"/>
              <a:gd name="connsiteY3" fmla="*/ 20032 h 20032"/>
              <a:gd name="connsiteX4" fmla="*/ 0 w 21600"/>
              <a:gd name="connsiteY4" fmla="*/ 0 h 20032"/>
              <a:gd name="connsiteX0" fmla="*/ 0 w 21600"/>
              <a:gd name="connsiteY0" fmla="*/ 0 h 20032"/>
              <a:gd name="connsiteX1" fmla="*/ 21600 w 21600"/>
              <a:gd name="connsiteY1" fmla="*/ 0 h 20032"/>
              <a:gd name="connsiteX2" fmla="*/ 21600 w 21600"/>
              <a:gd name="connsiteY2" fmla="*/ 17322 h 20032"/>
              <a:gd name="connsiteX3" fmla="*/ 0 w 21600"/>
              <a:gd name="connsiteY3" fmla="*/ 20032 h 20032"/>
              <a:gd name="connsiteX4" fmla="*/ 0 w 21600"/>
              <a:gd name="connsiteY4" fmla="*/ 0 h 20032"/>
              <a:gd name="connsiteX0" fmla="*/ 0 w 21600"/>
              <a:gd name="connsiteY0" fmla="*/ 0 h 20032"/>
              <a:gd name="connsiteX1" fmla="*/ 21600 w 21600"/>
              <a:gd name="connsiteY1" fmla="*/ 0 h 20032"/>
              <a:gd name="connsiteX2" fmla="*/ 21600 w 21600"/>
              <a:gd name="connsiteY2" fmla="*/ 17322 h 20032"/>
              <a:gd name="connsiteX3" fmla="*/ 0 w 21600"/>
              <a:gd name="connsiteY3" fmla="*/ 20032 h 20032"/>
              <a:gd name="connsiteX4" fmla="*/ 0 w 21600"/>
              <a:gd name="connsiteY4" fmla="*/ 0 h 20032"/>
              <a:gd name="connsiteX0" fmla="*/ 0 w 21600"/>
              <a:gd name="connsiteY0" fmla="*/ 0 h 20032"/>
              <a:gd name="connsiteX1" fmla="*/ 21600 w 21600"/>
              <a:gd name="connsiteY1" fmla="*/ 0 h 20032"/>
              <a:gd name="connsiteX2" fmla="*/ 21600 w 21600"/>
              <a:gd name="connsiteY2" fmla="*/ 17322 h 20032"/>
              <a:gd name="connsiteX3" fmla="*/ 0 w 21600"/>
              <a:gd name="connsiteY3" fmla="*/ 20032 h 20032"/>
              <a:gd name="connsiteX4" fmla="*/ 0 w 21600"/>
              <a:gd name="connsiteY4" fmla="*/ 0 h 20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00" h="20032">
                <a:moveTo>
                  <a:pt x="0" y="0"/>
                </a:moveTo>
                <a:lnTo>
                  <a:pt x="21600" y="0"/>
                </a:lnTo>
                <a:lnTo>
                  <a:pt x="21600" y="17322"/>
                </a:lnTo>
                <a:cubicBezTo>
                  <a:pt x="10800" y="17322"/>
                  <a:pt x="8684" y="24776"/>
                  <a:pt x="0" y="20032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100000">
                <a:schemeClr val="bg1">
                  <a:lumMod val="65000"/>
                  <a:lumOff val="35000"/>
                </a:schemeClr>
              </a:gs>
              <a:gs pos="65000">
                <a:schemeClr val="bg2">
                  <a:shade val="100000"/>
                  <a:satMod val="600000"/>
                  <a:alpha val="0"/>
                </a:schemeClr>
              </a:gs>
            </a:gsLst>
            <a:lin ang="4800000" scaled="1"/>
          </a:gradFill>
          <a:ln w="317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" name="Picture 10" descr="telerik_logo_new-(white).png"/>
          <p:cNvPicPr>
            <a:picLocks noChangeAspect="1"/>
          </p:cNvPicPr>
          <p:nvPr userDrawn="1"/>
        </p:nvPicPr>
        <p:blipFill>
          <a:blip r:embed="rId13" cstate="screen">
            <a:lum bright="-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304800"/>
            <a:ext cx="1600200" cy="3893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dk1" tx1="lt1" bg2="dk2" tx2="lt2" accent1="accent1" accent2="accent2" accent3="accent3" accent4="accent4" accent5="accent5" accent6="accent6" hlink="hlink" folHlink="folHlink"/>
  <p:sldLayoutIdLst>
    <p:sldLayoutId id="2147483771" r:id="rId1"/>
    <p:sldLayoutId id="2147483772" r:id="rId2"/>
    <p:sldLayoutId id="2147483773" r:id="rId3"/>
    <p:sldLayoutId id="2147483774" r:id="rId4"/>
    <p:sldLayoutId id="2147483775" r:id="rId5"/>
    <p:sldLayoutId id="2147483776" r:id="rId6"/>
    <p:sldLayoutId id="2147483777" r:id="rId7"/>
    <p:sldLayoutId id="2147483778" r:id="rId8"/>
    <p:sldLayoutId id="2147483701" r:id="rId9"/>
    <p:sldLayoutId id="2147483703" r:id="rId10"/>
    <p:sldLayoutId id="2147483702" r:id="rId11"/>
  </p:sldLayoutIdLst>
  <p:hf hdr="0" ftr="0" dt="0"/>
  <p:txStyles>
    <p:titleStyle>
      <a:lvl1pPr algn="r" rtl="0" eaLnBrk="1" fontAlgn="base" hangingPunct="1">
        <a:lnSpc>
          <a:spcPts val="4400"/>
        </a:lnSpc>
        <a:spcBef>
          <a:spcPct val="0"/>
        </a:spcBef>
        <a:spcAft>
          <a:spcPct val="0"/>
        </a:spcAft>
        <a:defRPr sz="4400" b="1" kern="1200" baseline="0">
          <a:ln w="500">
            <a:noFill/>
          </a:ln>
          <a:solidFill>
            <a:schemeClr val="tx2"/>
          </a:solidFill>
          <a:effectLst>
            <a:outerShdw blurRad="38100" dist="38100" dir="2700000" algn="tl">
              <a:srgbClr val="000000">
                <a:alpha val="43137"/>
              </a:srgbClr>
            </a:outerShdw>
            <a:reflection blurRad="6350" stA="55000" endA="300" endPos="45500" dir="5400000" sy="-100000" algn="bl" rotWithShape="0"/>
          </a:effectLst>
          <a:latin typeface="+mj-lt"/>
          <a:ea typeface="+mj-ea"/>
          <a:cs typeface="+mj-cs"/>
        </a:defRPr>
      </a:lvl1pPr>
      <a:lvl2pPr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2pPr>
      <a:lvl3pPr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3pPr>
      <a:lvl4pPr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4pPr>
      <a:lvl5pPr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5pPr>
      <a:lvl6pPr marL="457200"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6pPr>
      <a:lvl7pPr marL="914400"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7pPr>
      <a:lvl8pPr marL="1371600"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8pPr>
      <a:lvl9pPr marL="1828800"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9pPr>
    </p:titleStyle>
    <p:bodyStyle>
      <a:lvl1pPr marL="319088" indent="-319088" algn="l" rtl="0" eaLnBrk="1" fontAlgn="base" hangingPunct="1">
        <a:spcBef>
          <a:spcPct val="20000"/>
        </a:spcBef>
        <a:spcAft>
          <a:spcPct val="0"/>
        </a:spcAft>
        <a:buClr>
          <a:schemeClr val="accent5">
            <a:lumMod val="40000"/>
            <a:lumOff val="60000"/>
          </a:schemeClr>
        </a:buClr>
        <a:buSzPct val="70000"/>
        <a:buFont typeface="Wingdings 2" pitchFamily="18" charset="2"/>
        <a:buChar char=""/>
        <a:defRPr sz="32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1pPr>
      <a:lvl2pPr marL="630238" indent="-273050" algn="l" rtl="0" eaLnBrk="1" fontAlgn="base" hangingPunct="1">
        <a:spcBef>
          <a:spcPct val="20000"/>
        </a:spcBef>
        <a:spcAft>
          <a:spcPct val="0"/>
        </a:spcAft>
        <a:buClr>
          <a:schemeClr val="accent2">
            <a:lumMod val="60000"/>
            <a:lumOff val="40000"/>
          </a:schemeClr>
        </a:buClr>
        <a:buFont typeface="Wingdings 2" pitchFamily="18" charset="2"/>
        <a:buChar char=""/>
        <a:defRPr sz="30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2pPr>
      <a:lvl3pPr marL="922338" indent="-273050" algn="l" rtl="0" eaLnBrk="1" fontAlgn="base" hangingPunct="1">
        <a:spcBef>
          <a:spcPct val="20000"/>
        </a:spcBef>
        <a:spcAft>
          <a:spcPct val="0"/>
        </a:spcAft>
        <a:buClr>
          <a:schemeClr val="tx1">
            <a:lumMod val="50000"/>
          </a:schemeClr>
        </a:buClr>
        <a:buFont typeface="Wingdings 2" pitchFamily="18" charset="2"/>
        <a:buChar char=""/>
        <a:defRPr sz="28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3pPr>
      <a:lvl4pPr marL="1187450" indent="-228600" algn="l" rtl="0" eaLnBrk="1" fontAlgn="base" hangingPunct="1">
        <a:spcBef>
          <a:spcPct val="20000"/>
        </a:spcBef>
        <a:spcAft>
          <a:spcPct val="0"/>
        </a:spcAft>
        <a:buClr>
          <a:srgbClr val="F8BD52"/>
        </a:buClr>
        <a:buFont typeface="Wingdings 2" pitchFamily="18" charset="2"/>
        <a:buChar char=""/>
        <a:defRPr sz="26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4pPr>
      <a:lvl5pPr marL="1425575" indent="-228600" algn="l" rtl="0" eaLnBrk="1" fontAlgn="base" hangingPunct="1">
        <a:spcBef>
          <a:spcPct val="20000"/>
        </a:spcBef>
        <a:spcAft>
          <a:spcPct val="0"/>
        </a:spcAft>
        <a:buClr>
          <a:srgbClr val="46A6BD"/>
        </a:buClr>
        <a:buFont typeface="Wingdings 2" pitchFamily="18" charset="2"/>
        <a:buChar char=""/>
        <a:defRPr sz="24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5pPr>
      <a:lvl6pPr marL="1673352" indent="-228600" algn="l" rtl="0" eaLnBrk="1" latinLnBrk="0" hangingPunct="1">
        <a:spcBef>
          <a:spcPct val="20000"/>
        </a:spcBef>
        <a:buClr>
          <a:schemeClr val="accent6"/>
        </a:buClr>
        <a:buFont typeface="Wingdings 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11096" indent="-228600" algn="l" rtl="0" eaLnBrk="1" latinLnBrk="0" hangingPunct="1">
        <a:spcBef>
          <a:spcPct val="20000"/>
        </a:spcBef>
        <a:buClr>
          <a:schemeClr val="tx2"/>
        </a:buClr>
        <a:buFont typeface="Wingdings 2"/>
        <a:buChar char="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21408" indent="-182880" algn="l" rtl="0" eaLnBrk="1" latinLnBrk="0" hangingPunct="1">
        <a:spcBef>
          <a:spcPct val="20000"/>
        </a:spcBef>
        <a:buClr>
          <a:schemeClr val="tx2"/>
        </a:buClr>
        <a:buFont typeface="Wingdings 2"/>
        <a:buChar char="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322576" indent="-182880" algn="l" rtl="0" eaLnBrk="1" latinLnBrk="0" hangingPunct="1">
        <a:spcBef>
          <a:spcPct val="20000"/>
        </a:spcBef>
        <a:buClr>
          <a:schemeClr val="tx2"/>
        </a:buClr>
        <a:buFont typeface="Wingdings 2"/>
        <a:buChar char="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 /><Relationship Id="rId3" Type="http://schemas.openxmlformats.org/officeDocument/2006/relationships/hyperlink" Target="mailto:jsgracia@mymail.mapua.edu.ph" TargetMode="External" /><Relationship Id="rId7" Type="http://schemas.openxmlformats.org/officeDocument/2006/relationships/image" Target="../media/image4.png" /><Relationship Id="rId2" Type="http://schemas.openxmlformats.org/officeDocument/2006/relationships/notesSlide" Target="../notesSlides/notesSlide1.xml" /><Relationship Id="rId1" Type="http://schemas.openxmlformats.org/officeDocument/2006/relationships/slideLayout" Target="../slideLayouts/slideLayout1.xml" /><Relationship Id="rId6" Type="http://schemas.openxmlformats.org/officeDocument/2006/relationships/image" Target="../media/image3.jpeg" /><Relationship Id="rId5" Type="http://schemas.openxmlformats.org/officeDocument/2006/relationships/image" Target="../media/image2.jpeg" /><Relationship Id="rId10" Type="http://schemas.openxmlformats.org/officeDocument/2006/relationships/image" Target="../media/image7.jpeg" /><Relationship Id="rId4" Type="http://schemas.openxmlformats.org/officeDocument/2006/relationships/hyperlink" Target="mailto:jsgracia@sdssu.edu.ph" TargetMode="External" /><Relationship Id="rId9" Type="http://schemas.openxmlformats.org/officeDocument/2006/relationships/image" Target="../media/image6.jpeg" 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 /><Relationship Id="rId2" Type="http://schemas.openxmlformats.org/officeDocument/2006/relationships/notesSlide" Target="../notesSlides/notesSlide7.xml" /><Relationship Id="rId1" Type="http://schemas.openxmlformats.org/officeDocument/2006/relationships/slideLayout" Target="../slideLayouts/slideLayout2.xml" 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 /><Relationship Id="rId1" Type="http://schemas.openxmlformats.org/officeDocument/2006/relationships/slideLayout" Target="../slideLayouts/slideLayout2.xml" 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hyperlink" Target="http://css.maxdesign.com.au/" TargetMode="External" /><Relationship Id="rId2" Type="http://schemas.openxmlformats.org/officeDocument/2006/relationships/image" Target="../media/image56.png" /><Relationship Id="rId1" Type="http://schemas.openxmlformats.org/officeDocument/2006/relationships/slideLayout" Target="../slideLayouts/slideLayout2.xml" 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 /><Relationship Id="rId1" Type="http://schemas.openxmlformats.org/officeDocument/2006/relationships/slideLayout" Target="../slideLayouts/slideLayout2.xml" 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 /><Relationship Id="rId1" Type="http://schemas.openxmlformats.org/officeDocument/2006/relationships/slideLayout" Target="../slideLayouts/slideLayout2.xml" 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 /><Relationship Id="rId1" Type="http://schemas.openxmlformats.org/officeDocument/2006/relationships/slideLayout" Target="../slideLayouts/slideLayout2.xml" 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slideshare.net/maxdesign/css-cascade-1658158" TargetMode="External" /><Relationship Id="rId1" Type="http://schemas.openxmlformats.org/officeDocument/2006/relationships/slideLayout" Target="../slideLayouts/slideLayout2.xml" 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hyperlink" Target="http://css.maxdesign.com.au/selectutorial/advanced_conflict.htm" TargetMode="External" /><Relationship Id="rId2" Type="http://schemas.openxmlformats.org/officeDocument/2006/relationships/hyperlink" Target="http://www.smashingmagazine.com/2007/07/27/css-specificity-things-you-should-know/" TargetMode="External" /><Relationship Id="rId1" Type="http://schemas.openxmlformats.org/officeDocument/2006/relationships/slideLayout" Target="../slideLayouts/slideLayout2.xml" 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 /><Relationship Id="rId1" Type="http://schemas.openxmlformats.org/officeDocument/2006/relationships/slideLayout" Target="../slideLayouts/slideLayout2.xml" 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 /><Relationship Id="rId1" Type="http://schemas.openxmlformats.org/officeDocument/2006/relationships/slideLayout" Target="../slideLayouts/slideLayout2.xml" 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sszengarden.com/" TargetMode="External" /><Relationship Id="rId1" Type="http://schemas.openxmlformats.org/officeDocument/2006/relationships/slideLayout" Target="../slideLayouts/slideLayout2.xml" 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 /><Relationship Id="rId1" Type="http://schemas.openxmlformats.org/officeDocument/2006/relationships/slideLayout" Target="../slideLayouts/slideLayout2.xml" 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 /><Relationship Id="rId1" Type="http://schemas.openxmlformats.org/officeDocument/2006/relationships/slideLayout" Target="../slideLayouts/slideLayout2.xml" 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 /><Relationship Id="rId1" Type="http://schemas.openxmlformats.org/officeDocument/2006/relationships/slideLayout" Target="../slideLayouts/slideLayout2.xml" 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 /><Relationship Id="rId1" Type="http://schemas.openxmlformats.org/officeDocument/2006/relationships/slideLayout" Target="../slideLayouts/slideLayout2.xml" 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 /><Relationship Id="rId1" Type="http://schemas.openxmlformats.org/officeDocument/2006/relationships/slideLayout" Target="../slideLayouts/slideLayout2.xml" 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 /><Relationship Id="rId1" Type="http://schemas.openxmlformats.org/officeDocument/2006/relationships/slideLayout" Target="../slideLayouts/slideLayout2.xml" 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 /><Relationship Id="rId2" Type="http://schemas.openxmlformats.org/officeDocument/2006/relationships/slideLayout" Target="../slideLayouts/slideLayout2.xml" /><Relationship Id="rId1" Type="http://schemas.openxmlformats.org/officeDocument/2006/relationships/vmlDrawing" Target="../drawings/vmlDrawing1.vml" /><Relationship Id="rId4" Type="http://schemas.openxmlformats.org/officeDocument/2006/relationships/image" Target="../media/image63.png" 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 /><Relationship Id="rId1" Type="http://schemas.openxmlformats.org/officeDocument/2006/relationships/slideLayout" Target="../slideLayouts/slideLayout2.xml" 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 /><Relationship Id="rId1" Type="http://schemas.openxmlformats.org/officeDocument/2006/relationships/slideLayout" Target="../slideLayouts/slideLayout2.xml" 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 /><Relationship Id="rId1" Type="http://schemas.openxmlformats.org/officeDocument/2006/relationships/slideLayout" Target="../slideLayouts/slideLayout2.xml" 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 /><Relationship Id="rId1" Type="http://schemas.openxmlformats.org/officeDocument/2006/relationships/slideLayout" Target="../slideLayouts/slideLayout2.xml" /></Relationships>
</file>

<file path=ppt/slides/_rels/slide1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 /><Relationship Id="rId3" Type="http://schemas.openxmlformats.org/officeDocument/2006/relationships/image" Target="../media/image68.png" /><Relationship Id="rId7" Type="http://schemas.openxmlformats.org/officeDocument/2006/relationships/image" Target="../media/image72.jpeg" /><Relationship Id="rId2" Type="http://schemas.openxmlformats.org/officeDocument/2006/relationships/image" Target="../media/image67.jpeg" /><Relationship Id="rId1" Type="http://schemas.openxmlformats.org/officeDocument/2006/relationships/slideLayout" Target="../slideLayouts/slideLayout1.xml" /><Relationship Id="rId6" Type="http://schemas.openxmlformats.org/officeDocument/2006/relationships/image" Target="../media/image71.png" /><Relationship Id="rId5" Type="http://schemas.openxmlformats.org/officeDocument/2006/relationships/image" Target="../media/image70.png" /><Relationship Id="rId4" Type="http://schemas.openxmlformats.org/officeDocument/2006/relationships/image" Target="../media/image69.png" 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 /><Relationship Id="rId2" Type="http://schemas.openxmlformats.org/officeDocument/2006/relationships/notesSlide" Target="../notesSlides/notesSlide13.xml" /><Relationship Id="rId1" Type="http://schemas.openxmlformats.org/officeDocument/2006/relationships/slideLayout" Target="../slideLayouts/slideLayout2.xml" 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gif" /><Relationship Id="rId1" Type="http://schemas.openxmlformats.org/officeDocument/2006/relationships/slideLayout" Target="../slideLayouts/slideLayout2.xml" 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 /><Relationship Id="rId1" Type="http://schemas.openxmlformats.org/officeDocument/2006/relationships/slideLayout" Target="../slideLayouts/slideLayout2.xml" 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 /><Relationship Id="rId2" Type="http://schemas.openxmlformats.org/officeDocument/2006/relationships/image" Target="../media/image76.gif" /><Relationship Id="rId1" Type="http://schemas.openxmlformats.org/officeDocument/2006/relationships/slideLayout" Target="../slideLayouts/slideLayout3.xml" /><Relationship Id="rId5" Type="http://schemas.openxmlformats.org/officeDocument/2006/relationships/image" Target="../media/image79.jpeg" /><Relationship Id="rId4" Type="http://schemas.openxmlformats.org/officeDocument/2006/relationships/image" Target="../media/image78.gif" 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 /><Relationship Id="rId2" Type="http://schemas.openxmlformats.org/officeDocument/2006/relationships/diagramData" Target="../diagrams/data1.xml" /><Relationship Id="rId1" Type="http://schemas.openxmlformats.org/officeDocument/2006/relationships/slideLayout" Target="../slideLayouts/slideLayout2.xml" /><Relationship Id="rId6" Type="http://schemas.microsoft.com/office/2007/relationships/diagramDrawing" Target="../diagrams/drawing1.xml" /><Relationship Id="rId5" Type="http://schemas.openxmlformats.org/officeDocument/2006/relationships/diagramColors" Target="../diagrams/colors1.xml" /><Relationship Id="rId4" Type="http://schemas.openxmlformats.org/officeDocument/2006/relationships/diagramQuickStyle" Target="../diagrams/quickStyle1.xml" 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eg" /><Relationship Id="rId2" Type="http://schemas.openxmlformats.org/officeDocument/2006/relationships/image" Target="../media/image80.gif" /><Relationship Id="rId1" Type="http://schemas.openxmlformats.org/officeDocument/2006/relationships/slideLayout" Target="../slideLayouts/slideLayout3.xml" /><Relationship Id="rId4" Type="http://schemas.openxmlformats.org/officeDocument/2006/relationships/image" Target="../media/image82.jpeg" 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 /><Relationship Id="rId1" Type="http://schemas.openxmlformats.org/officeDocument/2006/relationships/slideLayout" Target="../slideLayouts/slideLayout2.xml" 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 /><Relationship Id="rId1" Type="http://schemas.openxmlformats.org/officeDocument/2006/relationships/slideLayout" Target="../slideLayouts/slideLayout2.xml" 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 /><Relationship Id="rId1" Type="http://schemas.openxmlformats.org/officeDocument/2006/relationships/slideLayout" Target="../slideLayouts/slideLayout2.xml" 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 /><Relationship Id="rId1" Type="http://schemas.openxmlformats.org/officeDocument/2006/relationships/slideLayout" Target="../slideLayouts/slideLayout2.xml" 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 /><Relationship Id="rId2" Type="http://schemas.openxmlformats.org/officeDocument/2006/relationships/image" Target="../media/image87.png" /><Relationship Id="rId1" Type="http://schemas.openxmlformats.org/officeDocument/2006/relationships/slideLayout" Target="../slideLayouts/slideLayout3.xml" /><Relationship Id="rId5" Type="http://schemas.openxmlformats.org/officeDocument/2006/relationships/image" Target="../media/image89.png" /><Relationship Id="rId4" Type="http://schemas.microsoft.com/office/2007/relationships/hdphoto" Target="../media/hdphoto1.wdp" 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 /><Relationship Id="rId1" Type="http://schemas.openxmlformats.org/officeDocument/2006/relationships/slideLayout" Target="../slideLayouts/slideLayout2.xml" 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 /><Relationship Id="rId1" Type="http://schemas.openxmlformats.org/officeDocument/2006/relationships/slideLayout" Target="../slideLayouts/slideLayout2.xml" 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 /><Relationship Id="rId2" Type="http://schemas.openxmlformats.org/officeDocument/2006/relationships/image" Target="../media/image91.png" /><Relationship Id="rId1" Type="http://schemas.openxmlformats.org/officeDocument/2006/relationships/slideLayout" Target="../slideLayouts/slideLayout2.xml" 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eg" /><Relationship Id="rId1" Type="http://schemas.openxmlformats.org/officeDocument/2006/relationships/slideLayout" Target="../slideLayouts/slideLayout2.xml" 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 /><Relationship Id="rId2" Type="http://schemas.openxmlformats.org/officeDocument/2006/relationships/image" Target="../media/image94.png" /><Relationship Id="rId1" Type="http://schemas.openxmlformats.org/officeDocument/2006/relationships/slideLayout" Target="../slideLayouts/slideLayout2.xml" 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 /><Relationship Id="rId1" Type="http://schemas.openxmlformats.org/officeDocument/2006/relationships/slideLayout" Target="../slideLayouts/slideLayout3.xml" 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 /><Relationship Id="rId1" Type="http://schemas.openxmlformats.org/officeDocument/2006/relationships/slideLayout" Target="../slideLayouts/slideLayout2.xml" 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 /><Relationship Id="rId1" Type="http://schemas.openxmlformats.org/officeDocument/2006/relationships/slideLayout" Target="../slideLayouts/slideLayout2.xml" 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 /><Relationship Id="rId1" Type="http://schemas.openxmlformats.org/officeDocument/2006/relationships/slideLayout" Target="../slideLayouts/slideLayout3.xml" 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jpeg" /><Relationship Id="rId2" Type="http://schemas.openxmlformats.org/officeDocument/2006/relationships/image" Target="../media/image99.jpeg" /><Relationship Id="rId1" Type="http://schemas.openxmlformats.org/officeDocument/2006/relationships/slideLayout" Target="../slideLayouts/slideLayout2.xml" 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 /><Relationship Id="rId1" Type="http://schemas.openxmlformats.org/officeDocument/2006/relationships/slideLayout" Target="../slideLayouts/slideLayout2.xml" 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 /><Relationship Id="rId2" Type="http://schemas.openxmlformats.org/officeDocument/2006/relationships/image" Target="../media/image102.png" /><Relationship Id="rId1" Type="http://schemas.openxmlformats.org/officeDocument/2006/relationships/slideLayout" Target="../slideLayouts/slideLayout3.xml" /><Relationship Id="rId4" Type="http://schemas.openxmlformats.org/officeDocument/2006/relationships/image" Target="../media/image103.gif" 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 /><Relationship Id="rId2" Type="http://schemas.openxmlformats.org/officeDocument/2006/relationships/notesSlide" Target="../notesSlides/notesSlide15.xml" /><Relationship Id="rId1" Type="http://schemas.openxmlformats.org/officeDocument/2006/relationships/slideLayout" Target="../slideLayouts/slideLayout3.xml" /><Relationship Id="rId4" Type="http://schemas.openxmlformats.org/officeDocument/2006/relationships/image" Target="../media/image20.png" 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 /><Relationship Id="rId1" Type="http://schemas.openxmlformats.org/officeDocument/2006/relationships/slideLayout" Target="../slideLayouts/slideLayout2.xml" 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 /><Relationship Id="rId1" Type="http://schemas.openxmlformats.org/officeDocument/2006/relationships/slideLayout" Target="../slideLayouts/slideLayout2.xml" 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 /><Relationship Id="rId1" Type="http://schemas.openxmlformats.org/officeDocument/2006/relationships/slideLayout" Target="../slideLayouts/slideLayout2.xml" 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 /><Relationship Id="rId1" Type="http://schemas.openxmlformats.org/officeDocument/2006/relationships/slideLayout" Target="../slideLayouts/slideLayout2.xml" 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 /><Relationship Id="rId1" Type="http://schemas.openxmlformats.org/officeDocument/2006/relationships/slideLayout" Target="../slideLayouts/slideLayout2.xml" 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 /><Relationship Id="rId2" Type="http://schemas.openxmlformats.org/officeDocument/2006/relationships/image" Target="../media/image109.png" /><Relationship Id="rId1" Type="http://schemas.openxmlformats.org/officeDocument/2006/relationships/slideLayout" Target="../slideLayouts/slideLayout3.xml" /><Relationship Id="rId4" Type="http://schemas.microsoft.com/office/2007/relationships/hdphoto" Target="../media/hdphoto2.wdp" 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 /><Relationship Id="rId1" Type="http://schemas.openxmlformats.org/officeDocument/2006/relationships/slideLayout" Target="../slideLayouts/slideLayout2.xml" 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3.org/QA/2002/04/valid-dtd-list.html" TargetMode="External" /><Relationship Id="rId2" Type="http://schemas.openxmlformats.org/officeDocument/2006/relationships/notesSlide" Target="../notesSlides/notesSlide16.xml" /><Relationship Id="rId1" Type="http://schemas.openxmlformats.org/officeDocument/2006/relationships/slideLayout" Target="../slideLayouts/slideLayout2.xml" 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 /><Relationship Id="rId1" Type="http://schemas.openxmlformats.org/officeDocument/2006/relationships/slideLayout" Target="../slideLayouts/slideLayout2.xml" 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 /><Relationship Id="rId1" Type="http://schemas.openxmlformats.org/officeDocument/2006/relationships/slideLayout" Target="../slideLayouts/slideLayout2.xml" 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 /><Relationship Id="rId2" Type="http://schemas.openxmlformats.org/officeDocument/2006/relationships/notesSlide" Target="../notesSlides/notesSlide18.xml" /><Relationship Id="rId1" Type="http://schemas.openxmlformats.org/officeDocument/2006/relationships/slideLayout" Target="../slideLayouts/slideLayout2.xml" 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 /><Relationship Id="rId1" Type="http://schemas.openxmlformats.org/officeDocument/2006/relationships/slideLayout" Target="../slideLayouts/slideLayout2.xml" 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 /><Relationship Id="rId1" Type="http://schemas.openxmlformats.org/officeDocument/2006/relationships/slideLayout" Target="../slideLayouts/slideLayout2.xml" 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 /><Relationship Id="rId1" Type="http://schemas.openxmlformats.org/officeDocument/2006/relationships/slideLayout" Target="../slideLayouts/slideLayout2.xml" 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 /><Relationship Id="rId2" Type="http://schemas.openxmlformats.org/officeDocument/2006/relationships/notesSlide" Target="../notesSlides/notesSlide21.xml" /><Relationship Id="rId1" Type="http://schemas.openxmlformats.org/officeDocument/2006/relationships/slideLayout" Target="../slideLayouts/slideLayout2.xml" 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 /><Relationship Id="rId1" Type="http://schemas.openxmlformats.org/officeDocument/2006/relationships/slideLayout" Target="../slideLayouts/slideLayout2.xml" 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 /><Relationship Id="rId1" Type="http://schemas.openxmlformats.org/officeDocument/2006/relationships/slideLayout" Target="../slideLayouts/slideLayout2.xml" 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 /><Relationship Id="rId1" Type="http://schemas.openxmlformats.org/officeDocument/2006/relationships/slideLayout" Target="../slideLayouts/slideLayout7.xml" 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 /><Relationship Id="rId1" Type="http://schemas.openxmlformats.org/officeDocument/2006/relationships/slideLayout" Target="../slideLayouts/slideLayout2.xml" 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 /><Relationship Id="rId2" Type="http://schemas.openxmlformats.org/officeDocument/2006/relationships/notesSlide" Target="../notesSlides/notesSlide26.xml" /><Relationship Id="rId1" Type="http://schemas.openxmlformats.org/officeDocument/2006/relationships/slideLayout" Target="../slideLayouts/slideLayout2.xml" 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 /><Relationship Id="rId1" Type="http://schemas.openxmlformats.org/officeDocument/2006/relationships/slideLayout" Target="../slideLayouts/slideLayout2.xml" 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 /><Relationship Id="rId1" Type="http://schemas.openxmlformats.org/officeDocument/2006/relationships/slideLayout" Target="../slideLayouts/slideLayout2.xml" 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 /><Relationship Id="rId1" Type="http://schemas.openxmlformats.org/officeDocument/2006/relationships/slideLayout" Target="../slideLayouts/slideLayout2.xml" 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 /><Relationship Id="rId2" Type="http://schemas.openxmlformats.org/officeDocument/2006/relationships/notesSlide" Target="../notesSlides/notesSlide2.xml" /><Relationship Id="rId1" Type="http://schemas.openxmlformats.org/officeDocument/2006/relationships/slideLayout" Target="../slideLayouts/slideLayout2.xml" /><Relationship Id="rId5" Type="http://schemas.openxmlformats.org/officeDocument/2006/relationships/image" Target="../media/image10.png" /><Relationship Id="rId4" Type="http://schemas.openxmlformats.org/officeDocument/2006/relationships/image" Target="../media/image9.png" 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 /><Relationship Id="rId2" Type="http://schemas.openxmlformats.org/officeDocument/2006/relationships/customXml" Target="../ink/ink2.xml" /><Relationship Id="rId1" Type="http://schemas.openxmlformats.org/officeDocument/2006/relationships/slideLayout" Target="../slideLayouts/slideLayout2.xml" 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 /><Relationship Id="rId1" Type="http://schemas.openxmlformats.org/officeDocument/2006/relationships/slideLayout" Target="../slideLayouts/slideLayout2.xml" 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 /><Relationship Id="rId1" Type="http://schemas.openxmlformats.org/officeDocument/2006/relationships/slideLayout" Target="../slideLayouts/slideLayout2.xml" 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 /><Relationship Id="rId1" Type="http://schemas.openxmlformats.org/officeDocument/2006/relationships/slideLayout" Target="../slideLayouts/slideLayout2.xml" 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 /><Relationship Id="rId1" Type="http://schemas.openxmlformats.org/officeDocument/2006/relationships/slideLayout" Target="../slideLayouts/slideLayout2.xml" 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 /><Relationship Id="rId1" Type="http://schemas.openxmlformats.org/officeDocument/2006/relationships/slideLayout" Target="../slideLayouts/slideLayout2.xml" 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 /><Relationship Id="rId1" Type="http://schemas.openxmlformats.org/officeDocument/2006/relationships/slideLayout" Target="../slideLayouts/slideLayout2.xml" 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 /><Relationship Id="rId1" Type="http://schemas.openxmlformats.org/officeDocument/2006/relationships/slideLayout" Target="../slideLayouts/slideLayout2.xml" 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 /><Relationship Id="rId1" Type="http://schemas.openxmlformats.org/officeDocument/2006/relationships/slideLayout" Target="../slideLayouts/slideLayout2.xml" 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 /><Relationship Id="rId1" Type="http://schemas.openxmlformats.org/officeDocument/2006/relationships/slideLayout" Target="../slideLayouts/slideLayout2.xml" 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 /><Relationship Id="rId1" Type="http://schemas.openxmlformats.org/officeDocument/2006/relationships/slideLayout" Target="../slideLayouts/slideLayout8.xml" 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 /><Relationship Id="rId1" Type="http://schemas.openxmlformats.org/officeDocument/2006/relationships/slideLayout" Target="../slideLayouts/slideLayout2.xml" 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 /><Relationship Id="rId2" Type="http://schemas.openxmlformats.org/officeDocument/2006/relationships/notesSlide" Target="../notesSlides/notesSlide35.xml" /><Relationship Id="rId1" Type="http://schemas.openxmlformats.org/officeDocument/2006/relationships/slideLayout" Target="../slideLayouts/slideLayout3.xml" /><Relationship Id="rId4" Type="http://schemas.openxmlformats.org/officeDocument/2006/relationships/image" Target="../media/image32.gif" 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 /><Relationship Id="rId2" Type="http://schemas.openxmlformats.org/officeDocument/2006/relationships/notesSlide" Target="../notesSlides/notesSlide36.xml" /><Relationship Id="rId1" Type="http://schemas.openxmlformats.org/officeDocument/2006/relationships/slideLayout" Target="../slideLayouts/slideLayout2.xml" 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 /><Relationship Id="rId2" Type="http://schemas.openxmlformats.org/officeDocument/2006/relationships/notesSlide" Target="../notesSlides/notesSlide37.xml" /><Relationship Id="rId1" Type="http://schemas.openxmlformats.org/officeDocument/2006/relationships/slideLayout" Target="../slideLayouts/slideLayout2.xml" 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 /><Relationship Id="rId2" Type="http://schemas.openxmlformats.org/officeDocument/2006/relationships/image" Target="../media/image35.png" /><Relationship Id="rId1" Type="http://schemas.openxmlformats.org/officeDocument/2006/relationships/slideLayout" Target="../slideLayouts/slideLayout3.xml" /><Relationship Id="rId4" Type="http://schemas.openxmlformats.org/officeDocument/2006/relationships/image" Target="../media/image37.gif" 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 /><Relationship Id="rId2" Type="http://schemas.openxmlformats.org/officeDocument/2006/relationships/notesSlide" Target="../notesSlides/notesSlide4.xml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9.emf" 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 /><Relationship Id="rId1" Type="http://schemas.openxmlformats.org/officeDocument/2006/relationships/slideLayout" Target="../slideLayouts/slideLayout2.xml" 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 /><Relationship Id="rId1" Type="http://schemas.openxmlformats.org/officeDocument/2006/relationships/slideLayout" Target="../slideLayouts/slideLayout2.xml" 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 /><Relationship Id="rId1" Type="http://schemas.openxmlformats.org/officeDocument/2006/relationships/slideLayout" Target="../slideLayouts/slideLayout2.xml" 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 /><Relationship Id="rId2" Type="http://schemas.openxmlformats.org/officeDocument/2006/relationships/notesSlide" Target="../notesSlides/notesSlide39.xml" /><Relationship Id="rId1" Type="http://schemas.openxmlformats.org/officeDocument/2006/relationships/slideLayout" Target="../slideLayouts/slideLayout2.xml" 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 /><Relationship Id="rId1" Type="http://schemas.openxmlformats.org/officeDocument/2006/relationships/slideLayout" Target="../slideLayouts/slideLayout2.xml" 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 /><Relationship Id="rId1" Type="http://schemas.openxmlformats.org/officeDocument/2006/relationships/slideLayout" Target="../slideLayouts/slideLayout2.xml" 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 /><Relationship Id="rId2" Type="http://schemas.openxmlformats.org/officeDocument/2006/relationships/image" Target="../media/image11.jpeg" /><Relationship Id="rId1" Type="http://schemas.openxmlformats.org/officeDocument/2006/relationships/slideLayout" Target="../slideLayouts/slideLayout3.xml" /><Relationship Id="rId6" Type="http://schemas.openxmlformats.org/officeDocument/2006/relationships/image" Target="../media/image15.png" /><Relationship Id="rId5" Type="http://schemas.openxmlformats.org/officeDocument/2006/relationships/image" Target="../media/image14.png" /><Relationship Id="rId4" Type="http://schemas.openxmlformats.org/officeDocument/2006/relationships/image" Target="../media/image13.jpeg" 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 /><Relationship Id="rId2" Type="http://schemas.openxmlformats.org/officeDocument/2006/relationships/notesSlide" Target="../notesSlides/notesSlide42.xml" /><Relationship Id="rId1" Type="http://schemas.openxmlformats.org/officeDocument/2006/relationships/slideLayout" Target="../slideLayouts/slideLayout2.xml" 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 /><Relationship Id="rId1" Type="http://schemas.openxmlformats.org/officeDocument/2006/relationships/slideLayout" Target="../slideLayouts/slideLayout2.xml" 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 /><Relationship Id="rId1" Type="http://schemas.openxmlformats.org/officeDocument/2006/relationships/slideLayout" Target="../slideLayouts/slideLayout2.xml" 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 /><Relationship Id="rId1" Type="http://schemas.openxmlformats.org/officeDocument/2006/relationships/slideLayout" Target="../slideLayouts/slideLayout2.xml" 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gif" /><Relationship Id="rId2" Type="http://schemas.openxmlformats.org/officeDocument/2006/relationships/notesSlide" Target="../notesSlides/notesSlide46.xml" /><Relationship Id="rId1" Type="http://schemas.openxmlformats.org/officeDocument/2006/relationships/slideLayout" Target="../slideLayouts/slideLayout3.xml" /><Relationship Id="rId6" Type="http://schemas.openxmlformats.org/officeDocument/2006/relationships/image" Target="../media/image45.png" /><Relationship Id="rId5" Type="http://schemas.openxmlformats.org/officeDocument/2006/relationships/image" Target="../media/image44.png" /><Relationship Id="rId4" Type="http://schemas.openxmlformats.org/officeDocument/2006/relationships/image" Target="../media/image43.gif" 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 /><Relationship Id="rId1" Type="http://schemas.openxmlformats.org/officeDocument/2006/relationships/slideLayout" Target="../slideLayouts/slideLayout2.xml" 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 /><Relationship Id="rId1" Type="http://schemas.openxmlformats.org/officeDocument/2006/relationships/slideLayout" Target="../slideLayouts/slideLayout2.xml" 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 /><Relationship Id="rId1" Type="http://schemas.openxmlformats.org/officeDocument/2006/relationships/slideLayout" Target="../slideLayouts/slideLayout2.xml" 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 /><Relationship Id="rId1" Type="http://schemas.openxmlformats.org/officeDocument/2006/relationships/slideLayout" Target="../slideLayouts/slideLayout2.xml" 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 /><Relationship Id="rId1" Type="http://schemas.openxmlformats.org/officeDocument/2006/relationships/slideLayout" Target="../slideLayouts/slideLayout2.xml" 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 /><Relationship Id="rId1" Type="http://schemas.openxmlformats.org/officeDocument/2006/relationships/slideLayout" Target="../slideLayouts/slideLayout2.xml" 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 /><Relationship Id="rId1" Type="http://schemas.openxmlformats.org/officeDocument/2006/relationships/slideLayout" Target="../slideLayouts/slideLayout2.xml" 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 /><Relationship Id="rId1" Type="http://schemas.openxmlformats.org/officeDocument/2006/relationships/slideLayout" Target="../slideLayouts/slideLayout2.xml" 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 /><Relationship Id="rId2" Type="http://schemas.openxmlformats.org/officeDocument/2006/relationships/notesSlide" Target="../notesSlides/notesSlide54.xml" /><Relationship Id="rId1" Type="http://schemas.openxmlformats.org/officeDocument/2006/relationships/slideLayout" Target="../slideLayouts/slideLayout2.xml" 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 /><Relationship Id="rId1" Type="http://schemas.openxmlformats.org/officeDocument/2006/relationships/slideLayout" Target="../slideLayouts/slideLayout2.xml" 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gif" /><Relationship Id="rId2" Type="http://schemas.openxmlformats.org/officeDocument/2006/relationships/image" Target="../media/image47.gif" /><Relationship Id="rId1" Type="http://schemas.openxmlformats.org/officeDocument/2006/relationships/slideLayout" Target="../slideLayouts/slideLayout3.xml" 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 /><Relationship Id="rId1" Type="http://schemas.openxmlformats.org/officeDocument/2006/relationships/slideLayout" Target="../slideLayouts/slideLayout2.xml" 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 /><Relationship Id="rId2" Type="http://schemas.openxmlformats.org/officeDocument/2006/relationships/image" Target="../media/image49.png" /><Relationship Id="rId1" Type="http://schemas.openxmlformats.org/officeDocument/2006/relationships/slideLayout" Target="../slideLayouts/slideLayout1.xml" /><Relationship Id="rId4" Type="http://schemas.openxmlformats.org/officeDocument/2006/relationships/image" Target="../media/image51.gif" 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 /><Relationship Id="rId2" Type="http://schemas.openxmlformats.org/officeDocument/2006/relationships/notesSlide" Target="../notesSlides/notesSlide56.xml" /><Relationship Id="rId1" Type="http://schemas.openxmlformats.org/officeDocument/2006/relationships/slideLayout" Target="../slideLayouts/slideLayout3.xml" /><Relationship Id="rId5" Type="http://schemas.openxmlformats.org/officeDocument/2006/relationships/image" Target="../media/image54.png" /><Relationship Id="rId4" Type="http://schemas.openxmlformats.org/officeDocument/2006/relationships/image" Target="../media/image53.jpeg" 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48655" y="2837729"/>
            <a:ext cx="4191000" cy="993352"/>
          </a:xfrm>
        </p:spPr>
        <p:txBody>
          <a:bodyPr/>
          <a:lstStyle/>
          <a:p>
            <a:r>
              <a:rPr lang="en-US" dirty="0"/>
              <a:t>HTML Basics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722" y="3615219"/>
            <a:ext cx="5943600" cy="569120"/>
          </a:xfrm>
        </p:spPr>
        <p:txBody>
          <a:bodyPr/>
          <a:lstStyle/>
          <a:p>
            <a:r>
              <a:rPr lang="en-US" dirty="0"/>
              <a:t>HTML, Text, Images, Tables</a:t>
            </a:r>
            <a:endParaRPr lang="en-US" noProof="1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520" y="4278068"/>
            <a:ext cx="5271578" cy="954107"/>
          </a:xfrm>
        </p:spPr>
        <p:txBody>
          <a:bodyPr/>
          <a:lstStyle/>
          <a:p>
            <a:r>
              <a:rPr lang="en-US" dirty="0"/>
              <a:t>JOEL SABANAL GRACIA, MSCS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152400" y="4654970"/>
            <a:ext cx="1600200" cy="450430"/>
          </a:xfrm>
        </p:spPr>
        <p:txBody>
          <a:bodyPr/>
          <a:lstStyle/>
          <a:p>
            <a:r>
              <a:rPr lang="en-US" dirty="0"/>
              <a:t>Instructor I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152400" y="5105400"/>
            <a:ext cx="5778138" cy="338554"/>
          </a:xfrm>
        </p:spPr>
        <p:txBody>
          <a:bodyPr/>
          <a:lstStyle/>
          <a:p>
            <a:r>
              <a:rPr lang="en-US" dirty="0">
                <a:hlinkClick r:id="rId3"/>
              </a:rPr>
              <a:t>jsgracia@mymail.mapua.edu.ph</a:t>
            </a:r>
            <a:r>
              <a:rPr lang="en-US" dirty="0"/>
              <a:t> | </a:t>
            </a:r>
            <a:r>
              <a:rPr lang="en-US" dirty="0">
                <a:hlinkClick r:id="rId4"/>
              </a:rPr>
              <a:t>jsgracia@sdssu.edu.ph</a:t>
            </a:r>
            <a:r>
              <a:rPr lang="en-US" dirty="0"/>
              <a:t>  </a:t>
            </a:r>
          </a:p>
        </p:txBody>
      </p:sp>
      <p:pic>
        <p:nvPicPr>
          <p:cNvPr id="30722" name="Picture 2" descr="http://us.123rf.com/400wm/400/400/kentoh/kentoh0901/kentoh090100047/408147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8778" y="4343400"/>
            <a:ext cx="3048000" cy="1148444"/>
          </a:xfrm>
          <a:prstGeom prst="roundRect">
            <a:avLst>
              <a:gd name="adj" fmla="val 5096"/>
            </a:avLst>
          </a:prstGeom>
          <a:noFill/>
          <a:ln>
            <a:solidFill>
              <a:schemeClr val="accent5">
                <a:lumMod val="75000"/>
              </a:schemeClr>
            </a:solidFill>
          </a:ln>
        </p:spPr>
      </p:pic>
      <p:pic>
        <p:nvPicPr>
          <p:cNvPr id="124932" name="Picture 4" descr="http://www.optimiced.com/wp-uploads/2009/07/html-icons-veerle.jpg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276" y="1295400"/>
            <a:ext cx="2422524" cy="2422524"/>
          </a:xfrm>
          <a:prstGeom prst="roundRect">
            <a:avLst>
              <a:gd name="adj" fmla="val 331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scene3d>
            <a:camera prst="perspectiveHeroicExtremeRightFacing"/>
            <a:lightRig rig="threePt" dir="t"/>
          </a:scene3d>
        </p:spPr>
      </p:pic>
      <p:pic>
        <p:nvPicPr>
          <p:cNvPr id="124934" name="Picture 6" descr="http://www.russellheimlich.com/blog/wp-content/uploads/2007/11/html-source-code3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407086">
            <a:off x="5772896" y="387891"/>
            <a:ext cx="3098386" cy="1660126"/>
          </a:xfrm>
          <a:prstGeom prst="roundRect">
            <a:avLst>
              <a:gd name="adj" fmla="val 3275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scene3d>
            <a:camera prst="perspectiveContrastingLeftFacing"/>
            <a:lightRig rig="threePt" dir="t"/>
          </a:scene3d>
        </p:spPr>
      </p:pic>
      <p:pic>
        <p:nvPicPr>
          <p:cNvPr id="12" name="Picture 2" descr="http://www.iconarchive.com/icons/mayosoft/aero-vista/128/Oficina-HTML-icon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563201">
            <a:off x="3269472" y="479855"/>
            <a:ext cx="1758366" cy="1758368"/>
          </a:xfrm>
          <a:prstGeom prst="rect">
            <a:avLst/>
          </a:prstGeom>
          <a:noFill/>
        </p:spPr>
      </p:pic>
      <p:sp>
        <p:nvSpPr>
          <p:cNvPr id="11" name="Text Placeholder 4"/>
          <p:cNvSpPr txBox="1">
            <a:spLocks/>
          </p:cNvSpPr>
          <p:nvPr/>
        </p:nvSpPr>
        <p:spPr>
          <a:xfrm>
            <a:off x="152400" y="4888468"/>
            <a:ext cx="6160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319088" indent="-319088"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1800" b="1" kern="1200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  <a:lvl2pPr marL="6302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North Eastern Mindanao State University – </a:t>
            </a:r>
            <a:r>
              <a:rPr lang="en-US" dirty="0" err="1"/>
              <a:t>Cantilan</a:t>
            </a:r>
            <a:r>
              <a:rPr lang="en-US" dirty="0"/>
              <a:t> Campus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52291FC-4EC3-46A0-F056-D35DC0B191B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6931" y="171132"/>
            <a:ext cx="2123167" cy="212316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D212E7D-78C3-0FA3-A325-98B917A8DE85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8241" y="403468"/>
            <a:ext cx="1712120" cy="171212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D0ABF3F5-ED81-4083-3B9A-84516BC7C8E2}"/>
              </a:ext>
            </a:extLst>
          </p:cNvPr>
          <p:cNvSpPr txBox="1">
            <a:spLocks/>
          </p:cNvSpPr>
          <p:nvPr/>
        </p:nvSpPr>
        <p:spPr>
          <a:xfrm>
            <a:off x="2476500" y="2148884"/>
            <a:ext cx="6362700" cy="993352"/>
          </a:xfrm>
          <a:prstGeom prst="rect">
            <a:avLst/>
          </a:prstGeom>
        </p:spPr>
        <p:txBody>
          <a:bodyPr tIns="0" bIns="0" anchor="b" anchorCtr="0"/>
          <a:lstStyle>
            <a:lvl1pPr algn="r" rtl="0" eaLnBrk="1" fontAlgn="base" hangingPunct="1">
              <a:lnSpc>
                <a:spcPts val="5400"/>
              </a:lnSpc>
              <a:spcBef>
                <a:spcPct val="0"/>
              </a:spcBef>
              <a:spcAft>
                <a:spcPct val="0"/>
              </a:spcAft>
              <a:defRPr sz="5400" b="1" kern="1200" cap="none" baseline="0">
                <a:ln w="500">
                  <a:noFill/>
                </a:ln>
                <a:solidFill>
                  <a:srgbClr val="D4FF5B"/>
                </a:solidFill>
                <a:effectLst>
                  <a:outerShdw blurRad="30000" dist="30000" dir="2700000" algn="tl" rotWithShape="0">
                    <a:schemeClr val="bg2">
                      <a:shade val="45000"/>
                      <a:satMod val="150000"/>
                      <a:alpha val="90000"/>
                    </a:schemeClr>
                  </a:outerShdw>
                  <a:reflection blurRad="120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orbel" pitchFamily="34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orbel" pitchFamily="34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orbel" pitchFamily="34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orbel" pitchFamily="34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orbel" pitchFamily="34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orbel" pitchFamily="34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orbel" pitchFamily="34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orbel" pitchFamily="34" charset="0"/>
              </a:defRPr>
            </a:lvl9pPr>
          </a:lstStyle>
          <a:p>
            <a:r>
              <a:rPr lang="en-US" sz="3600" dirty="0"/>
              <a:t>Web-System and Technology 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9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ZA" dirty="0"/>
              <a:t>First HTML Page</a:t>
            </a:r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852996" name="Rectangle 4"/>
          <p:cNvSpPr>
            <a:spLocks noChangeArrowheads="1"/>
          </p:cNvSpPr>
          <p:nvPr/>
        </p:nvSpPr>
        <p:spPr bwMode="auto">
          <a:xfrm>
            <a:off x="541338" y="1628775"/>
            <a:ext cx="7991475" cy="325012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&lt;!DOCTYPE HTML&gt;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&lt;head&gt;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&lt;title&gt;My First HTML Page&lt;/title&gt;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&lt;/head&gt;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&lt;body&gt;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&lt;p&gt;This is some text...&lt;/p&gt;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&lt;/body&gt;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  <p:pic>
        <p:nvPicPr>
          <p:cNvPr id="10245" name="Picture 8" descr="My-First-HTML-Page-I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0663" y="4221163"/>
            <a:ext cx="5556250" cy="2212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457200" y="1020554"/>
            <a:ext cx="3352800" cy="5525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2575" lvl="0" indent="-282575" eaLnBrk="0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282575" algn="l"/>
              </a:tabLst>
            </a:pPr>
            <a:r>
              <a:rPr lang="en-US" sz="28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test.html</a:t>
            </a:r>
            <a:endParaRPr lang="en-US" sz="2800" b="1" dirty="0">
              <a:solidFill>
                <a:srgbClr val="CCFF66">
                  <a:lumMod val="40000"/>
                  <a:lumOff val="6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/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“Cascading”? (2)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100</a:t>
            </a:fld>
            <a:endParaRPr lang="en-US" dirty="0"/>
          </a:p>
        </p:txBody>
      </p:sp>
      <p:pic>
        <p:nvPicPr>
          <p:cNvPr id="2050" name="Picture 2" descr="http://www.guistuff.com/css/images/css_rules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6712" y="1143000"/>
            <a:ext cx="4979388" cy="5248275"/>
          </a:xfrm>
          <a:prstGeom prst="roundRect">
            <a:avLst>
              <a:gd name="adj" fmla="val 3641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486202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“Cascading”? (3)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 CSS styles are inherited and some not</a:t>
            </a:r>
          </a:p>
          <a:p>
            <a:pPr lvl="1"/>
            <a:r>
              <a:rPr lang="en-US" dirty="0"/>
              <a:t>Text-related and list-related properties are inherited - </a:t>
            </a: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color</a:t>
            </a:r>
            <a:r>
              <a:rPr lang="en-US" sz="2800" dirty="0"/>
              <a:t>, </a:t>
            </a: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font-size</a:t>
            </a:r>
            <a:r>
              <a:rPr lang="en-US" sz="2800" dirty="0"/>
              <a:t>, </a:t>
            </a: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font-family</a:t>
            </a:r>
            <a:r>
              <a:rPr lang="en-US" sz="2800" dirty="0"/>
              <a:t>, </a:t>
            </a: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line-height</a:t>
            </a:r>
            <a:r>
              <a:rPr lang="en-US" sz="2800" dirty="0"/>
              <a:t>, </a:t>
            </a: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text-align</a:t>
            </a:r>
            <a:r>
              <a:rPr lang="en-US" sz="2800" dirty="0"/>
              <a:t>, </a:t>
            </a: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list-style</a:t>
            </a:r>
            <a:r>
              <a:rPr lang="en-US" dirty="0"/>
              <a:t>, etc</a:t>
            </a:r>
          </a:p>
          <a:p>
            <a:pPr lvl="1"/>
            <a:r>
              <a:rPr lang="en-US" dirty="0"/>
              <a:t>Box-related and positioning styles are not inherited - </a:t>
            </a: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width</a:t>
            </a:r>
            <a:r>
              <a:rPr lang="en-US" dirty="0"/>
              <a:t>, </a:t>
            </a: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height</a:t>
            </a:r>
            <a:r>
              <a:rPr lang="en-US" dirty="0"/>
              <a:t>, </a:t>
            </a: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border</a:t>
            </a:r>
            <a:r>
              <a:rPr lang="en-US" dirty="0"/>
              <a:t>, </a:t>
            </a: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margin</a:t>
            </a:r>
            <a:r>
              <a:rPr lang="en-US" dirty="0"/>
              <a:t>, </a:t>
            </a: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padding</a:t>
            </a:r>
            <a:r>
              <a:rPr lang="en-US" dirty="0"/>
              <a:t>, </a:t>
            </a: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position</a:t>
            </a:r>
            <a:r>
              <a:rPr lang="en-US" dirty="0"/>
              <a:t>, </a:t>
            </a: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float</a:t>
            </a:r>
            <a:r>
              <a:rPr lang="en-US" sz="2800" dirty="0"/>
              <a:t>, etc</a:t>
            </a:r>
            <a:endParaRPr lang="en-US" sz="2800" dirty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</a:endParaRPr>
          </a:p>
          <a:p>
            <a:pPr lvl="1"/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&lt;a&gt;</a:t>
            </a:r>
            <a:r>
              <a:rPr lang="en-US" dirty="0"/>
              <a:t> elements do not inherit color and text-decoration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401830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4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Style Sheets Syntax</a:t>
            </a:r>
            <a:endParaRPr lang="bg-BG" dirty="0"/>
          </a:p>
        </p:txBody>
      </p:sp>
      <p:sp>
        <p:nvSpPr>
          <p:cNvPr id="100045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sz="3000" dirty="0" err="1"/>
              <a:t>Stylesheets</a:t>
            </a:r>
            <a:r>
              <a:rPr lang="en-US" sz="3000" dirty="0"/>
              <a:t> consist of rules, selectors, declarations, properties and values</a:t>
            </a:r>
          </a:p>
          <a:p>
            <a:pPr>
              <a:defRPr/>
            </a:pPr>
            <a:endParaRPr lang="en-US" sz="3000" dirty="0"/>
          </a:p>
          <a:p>
            <a:pPr>
              <a:defRPr/>
            </a:pPr>
            <a:endParaRPr lang="en-US" sz="3000" dirty="0"/>
          </a:p>
          <a:p>
            <a:pPr>
              <a:defRPr/>
            </a:pPr>
            <a:endParaRPr lang="en-US" sz="3000" dirty="0"/>
          </a:p>
          <a:p>
            <a:pPr>
              <a:defRPr/>
            </a:pPr>
            <a:r>
              <a:rPr lang="en-US" sz="3000" dirty="0"/>
              <a:t>Selectors are separated by commas</a:t>
            </a:r>
          </a:p>
          <a:p>
            <a:pPr>
              <a:defRPr/>
            </a:pPr>
            <a:r>
              <a:rPr lang="en-US" sz="3000" dirty="0"/>
              <a:t>Declarations are separated by semicolons</a:t>
            </a:r>
          </a:p>
          <a:p>
            <a:pPr>
              <a:defRPr/>
            </a:pPr>
            <a:r>
              <a:rPr lang="en-US" sz="3000" dirty="0"/>
              <a:t>Properties and values are separated by colons</a:t>
            </a:r>
            <a:endParaRPr lang="bg-BG" sz="3000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102</a:t>
            </a:fld>
            <a:endParaRPr lang="en-US" dirty="0"/>
          </a:p>
        </p:txBody>
      </p:sp>
      <p:sp>
        <p:nvSpPr>
          <p:cNvPr id="11268" name="Rectangle 4"/>
          <p:cNvSpPr>
            <a:spLocks noChangeArrowheads="1"/>
          </p:cNvSpPr>
          <p:nvPr/>
        </p:nvSpPr>
        <p:spPr bwMode="auto">
          <a:xfrm>
            <a:off x="685800" y="6019800"/>
            <a:ext cx="77724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h1,h2,h3 { color: green; font-weight: bold; }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81250" y="2286000"/>
            <a:ext cx="4381500" cy="1143000"/>
          </a:xfrm>
          <a:prstGeom prst="roundRect">
            <a:avLst>
              <a:gd name="adj" fmla="val 8862"/>
            </a:avLst>
          </a:prstGeom>
          <a:noFill/>
          <a:ln w="9525">
            <a:solidFill>
              <a:schemeClr val="tx2">
                <a:lumMod val="75000"/>
              </a:schemeClr>
            </a:solidFill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2514600" y="3485346"/>
            <a:ext cx="41148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http://css.maxdesign.com.au/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36169506"/>
      </p:ext>
    </p:extLst>
  </p:cSld>
  <p:clrMapOvr>
    <a:masterClrMapping/>
  </p:clrMapOvr>
  <p:transition/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Selectors</a:t>
            </a:r>
            <a:endParaRPr lang="bg-BG" dirty="0"/>
          </a:p>
        </p:txBody>
      </p:sp>
      <p:sp>
        <p:nvSpPr>
          <p:cNvPr id="10014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Selectors determine which element the rule applies to: </a:t>
            </a:r>
          </a:p>
          <a:p>
            <a:pPr lvl="1">
              <a:defRPr/>
            </a:pPr>
            <a:r>
              <a:rPr lang="en-US" dirty="0"/>
              <a:t>All elements of specific type (tag)</a:t>
            </a:r>
          </a:p>
          <a:p>
            <a:pPr lvl="1">
              <a:defRPr/>
            </a:pPr>
            <a:r>
              <a:rPr lang="en-US" dirty="0"/>
              <a:t>Those that mach a specific attribute (id, class)</a:t>
            </a:r>
          </a:p>
          <a:p>
            <a:pPr lvl="1">
              <a:defRPr/>
            </a:pPr>
            <a:r>
              <a:rPr lang="en-US" dirty="0"/>
              <a:t>Elements may be matched depending on how they are nested in the document tree (HTML)</a:t>
            </a:r>
          </a:p>
          <a:p>
            <a:pPr>
              <a:defRPr/>
            </a:pPr>
            <a:r>
              <a:rPr lang="en-US" dirty="0"/>
              <a:t>Examples: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103</a:t>
            </a:fld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55650" y="5334000"/>
            <a:ext cx="7632700" cy="43088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.header a { color: green }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62000" y="5969913"/>
            <a:ext cx="7632700" cy="43088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#menu&gt;li { padding-top: 8px }</a:t>
            </a:r>
          </a:p>
        </p:txBody>
      </p:sp>
    </p:spTree>
    <p:extLst>
      <p:ext uri="{BB962C8B-B14F-4D97-AF65-F5344CB8AC3E}">
        <p14:creationId xmlns:p14="http://schemas.microsoft.com/office/powerpoint/2010/main" val="3299773354"/>
      </p:ext>
    </p:extLst>
  </p:cSld>
  <p:clrMapOvr>
    <a:masterClrMapping/>
  </p:clrMapOvr>
  <p:transition/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4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Selectors (2)</a:t>
            </a:r>
            <a:endParaRPr lang="bg-BG" dirty="0"/>
          </a:p>
        </p:txBody>
      </p:sp>
      <p:sp>
        <p:nvSpPr>
          <p:cNvPr id="1002499" name="Rectangle 3"/>
          <p:cNvSpPr>
            <a:spLocks noGrp="1" noChangeArrowheads="1"/>
          </p:cNvSpPr>
          <p:nvPr>
            <p:ph idx="1"/>
          </p:nvPr>
        </p:nvSpPr>
        <p:spPr>
          <a:xfrm>
            <a:off x="323850" y="838200"/>
            <a:ext cx="8439150" cy="5715000"/>
          </a:xfrm>
        </p:spPr>
        <p:txBody>
          <a:bodyPr/>
          <a:lstStyle/>
          <a:p>
            <a:pPr>
              <a:lnSpc>
                <a:spcPts val="3700"/>
              </a:lnSpc>
              <a:spcBef>
                <a:spcPts val="300"/>
              </a:spcBef>
              <a:defRPr/>
            </a:pPr>
            <a:r>
              <a:rPr lang="en-US" sz="2800" dirty="0"/>
              <a:t>Three primary kinds of selectors:</a:t>
            </a:r>
          </a:p>
          <a:p>
            <a:pPr lvl="1">
              <a:lnSpc>
                <a:spcPts val="3700"/>
              </a:lnSpc>
              <a:spcBef>
                <a:spcPts val="0"/>
              </a:spcBef>
              <a:defRPr/>
            </a:pPr>
            <a:r>
              <a:rPr lang="en-US" sz="2600" dirty="0"/>
              <a:t>By tag (type selector):</a:t>
            </a:r>
            <a:br>
              <a:rPr lang="en-US" sz="2600" dirty="0"/>
            </a:br>
            <a:endParaRPr lang="en-US" sz="2600" dirty="0">
              <a:latin typeface="Courier New" pitchFamily="49" charset="0"/>
            </a:endParaRPr>
          </a:p>
          <a:p>
            <a:pPr lvl="1">
              <a:lnSpc>
                <a:spcPts val="3700"/>
              </a:lnSpc>
              <a:spcBef>
                <a:spcPts val="300"/>
              </a:spcBef>
              <a:defRPr/>
            </a:pPr>
            <a:r>
              <a:rPr lang="en-US" sz="2600" dirty="0"/>
              <a:t>By element id:</a:t>
            </a:r>
            <a:br>
              <a:rPr lang="en-US" sz="2600" dirty="0"/>
            </a:br>
            <a:endParaRPr lang="en-US" sz="2600" noProof="1">
              <a:latin typeface="Courier New" pitchFamily="49" charset="0"/>
            </a:endParaRPr>
          </a:p>
          <a:p>
            <a:pPr lvl="1">
              <a:lnSpc>
                <a:spcPts val="3700"/>
              </a:lnSpc>
              <a:spcBef>
                <a:spcPts val="300"/>
              </a:spcBef>
              <a:defRPr/>
            </a:pPr>
            <a:r>
              <a:rPr lang="en-US" sz="2600" dirty="0"/>
              <a:t>By element class name (only for HTML): </a:t>
            </a:r>
            <a:br>
              <a:rPr lang="en-US" sz="2600" dirty="0"/>
            </a:br>
            <a:endParaRPr lang="en-US" sz="2600" dirty="0">
              <a:latin typeface="Courier New" pitchFamily="49" charset="0"/>
            </a:endParaRPr>
          </a:p>
          <a:p>
            <a:pPr>
              <a:lnSpc>
                <a:spcPts val="3700"/>
              </a:lnSpc>
              <a:spcBef>
                <a:spcPts val="300"/>
              </a:spcBef>
              <a:defRPr/>
            </a:pPr>
            <a:r>
              <a:rPr lang="en-US" sz="2800" dirty="0"/>
              <a:t>Selectors can be combined with commas:</a:t>
            </a:r>
          </a:p>
          <a:p>
            <a:pPr>
              <a:lnSpc>
                <a:spcPts val="3700"/>
              </a:lnSpc>
              <a:spcBef>
                <a:spcPts val="300"/>
              </a:spcBef>
              <a:buFontTx/>
              <a:buNone/>
              <a:defRPr/>
            </a:pPr>
            <a:r>
              <a:rPr lang="en-US" sz="2800" dirty="0"/>
              <a:t>	</a:t>
            </a:r>
            <a:br>
              <a:rPr lang="en-US" sz="2800" dirty="0"/>
            </a:br>
            <a:r>
              <a:rPr lang="en-US" sz="2800" dirty="0"/>
              <a:t>This will match </a:t>
            </a: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&lt;h1&gt;</a:t>
            </a:r>
            <a:r>
              <a:rPr lang="en-US" sz="2800" dirty="0"/>
              <a:t> tags, elements with class </a:t>
            </a: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link</a:t>
            </a:r>
            <a:r>
              <a:rPr lang="en-US" sz="2800" dirty="0"/>
              <a:t>, and element with id </a:t>
            </a: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top-link</a:t>
            </a:r>
            <a:endParaRPr lang="bg-BG" sz="2800" dirty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104</a:t>
            </a:fld>
            <a:endParaRPr lang="en-US" dirty="0"/>
          </a:p>
        </p:txBody>
      </p:sp>
      <p:sp>
        <p:nvSpPr>
          <p:cNvPr id="13316" name="Rectangle 4"/>
          <p:cNvSpPr>
            <a:spLocks noChangeArrowheads="1"/>
          </p:cNvSpPr>
          <p:nvPr/>
        </p:nvSpPr>
        <p:spPr bwMode="auto">
          <a:xfrm>
            <a:off x="900113" y="1981200"/>
            <a:ext cx="7416800" cy="43088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h1 { font-family: verdana,sans-serif; }</a:t>
            </a:r>
          </a:p>
        </p:txBody>
      </p:sp>
      <p:sp>
        <p:nvSpPr>
          <p:cNvPr id="1002501" name="Rectangle 5"/>
          <p:cNvSpPr>
            <a:spLocks noChangeArrowheads="1"/>
          </p:cNvSpPr>
          <p:nvPr/>
        </p:nvSpPr>
        <p:spPr bwMode="auto">
          <a:xfrm>
            <a:off x="900113" y="3048000"/>
            <a:ext cx="7416800" cy="43088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#element_id { color: #ff0000; }</a:t>
            </a:r>
          </a:p>
        </p:txBody>
      </p:sp>
      <p:sp>
        <p:nvSpPr>
          <p:cNvPr id="1002502" name="Rectangle 6"/>
          <p:cNvSpPr>
            <a:spLocks noChangeArrowheads="1"/>
          </p:cNvSpPr>
          <p:nvPr/>
        </p:nvSpPr>
        <p:spPr bwMode="auto">
          <a:xfrm>
            <a:off x="900113" y="4114800"/>
            <a:ext cx="7416800" cy="43088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.myClass {border: 1px solid red}</a:t>
            </a:r>
          </a:p>
        </p:txBody>
      </p:sp>
      <p:sp>
        <p:nvSpPr>
          <p:cNvPr id="1002503" name="Rectangle 7"/>
          <p:cNvSpPr>
            <a:spLocks noChangeArrowheads="1"/>
          </p:cNvSpPr>
          <p:nvPr/>
        </p:nvSpPr>
        <p:spPr bwMode="auto">
          <a:xfrm>
            <a:off x="900113" y="5131713"/>
            <a:ext cx="7416800" cy="43088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h1, .link, #top-link {font-weight: bold}</a:t>
            </a:r>
          </a:p>
        </p:txBody>
      </p:sp>
    </p:spTree>
    <p:extLst>
      <p:ext uri="{BB962C8B-B14F-4D97-AF65-F5344CB8AC3E}">
        <p14:creationId xmlns:p14="http://schemas.microsoft.com/office/powerpoint/2010/main" val="2903748063"/>
      </p:ext>
    </p:extLst>
  </p:cSld>
  <p:clrMapOvr>
    <a:masterClrMapping/>
  </p:clrMapOvr>
  <p:transition/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Selectors (3)</a:t>
            </a:r>
            <a:endParaRPr lang="bg-BG" dirty="0"/>
          </a:p>
        </p:txBody>
      </p:sp>
      <p:sp>
        <p:nvSpPr>
          <p:cNvPr id="10014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Pseudo-classes define state</a:t>
            </a:r>
          </a:p>
          <a:p>
            <a:pPr lvl="1">
              <a:defRPr/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:hover</a:t>
            </a:r>
            <a:r>
              <a:rPr lang="en-US" dirty="0"/>
              <a:t>,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:visited</a:t>
            </a:r>
            <a:r>
              <a:rPr lang="en-US" dirty="0"/>
              <a:t>,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:active</a:t>
            </a:r>
            <a:r>
              <a:rPr lang="en-US" dirty="0"/>
              <a:t> ,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:</a:t>
            </a:r>
            <a:r>
              <a:rPr lang="en-US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lang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>
              <a:defRPr/>
            </a:pPr>
            <a:r>
              <a:rPr lang="en-US" dirty="0"/>
              <a:t>Pseudo-elements define element "parts" or are used to generate content</a:t>
            </a:r>
          </a:p>
          <a:p>
            <a:pPr lvl="1">
              <a:defRPr/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:first-line</a:t>
            </a:r>
            <a:r>
              <a:rPr lang="en-US" dirty="0"/>
              <a:t> ,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:before</a:t>
            </a:r>
            <a:r>
              <a:rPr lang="en-US" dirty="0"/>
              <a:t>,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:after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105</a:t>
            </a:fld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55650" y="4344650"/>
            <a:ext cx="7632700" cy="144655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a:hover { color: red;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p:first-line { text-transform: uppercase;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.title:before { content: "»";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.title:after { content: "«"; }</a:t>
            </a:r>
          </a:p>
        </p:txBody>
      </p:sp>
    </p:spTree>
    <p:extLst>
      <p:ext uri="{BB962C8B-B14F-4D97-AF65-F5344CB8AC3E}">
        <p14:creationId xmlns:p14="http://schemas.microsoft.com/office/powerpoint/2010/main" val="3369426193"/>
      </p:ext>
    </p:extLst>
  </p:cSld>
  <p:clrMapOvr>
    <a:masterClrMapping/>
  </p:clrMapOvr>
  <p:transition/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5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Selectors (4)</a:t>
            </a:r>
            <a:endParaRPr lang="bg-BG" dirty="0"/>
          </a:p>
        </p:txBody>
      </p:sp>
      <p:sp>
        <p:nvSpPr>
          <p:cNvPr id="1005571" name="Rectangle 3"/>
          <p:cNvSpPr>
            <a:spLocks noGrp="1" noChangeArrowheads="1"/>
          </p:cNvSpPr>
          <p:nvPr>
            <p:ph idx="1"/>
          </p:nvPr>
        </p:nvSpPr>
        <p:spPr>
          <a:xfrm>
            <a:off x="323850" y="990601"/>
            <a:ext cx="8496300" cy="5678488"/>
          </a:xfrm>
        </p:spPr>
        <p:txBody>
          <a:bodyPr/>
          <a:lstStyle/>
          <a:p>
            <a:pPr>
              <a:lnSpc>
                <a:spcPct val="85000"/>
              </a:lnSpc>
              <a:spcBef>
                <a:spcPct val="30000"/>
              </a:spcBef>
              <a:defRPr/>
            </a:pPr>
            <a:r>
              <a:rPr lang="en-US" sz="3000" dirty="0"/>
              <a:t>Match relative to element placement:</a:t>
            </a:r>
          </a:p>
          <a:p>
            <a:pPr>
              <a:lnSpc>
                <a:spcPct val="85000"/>
              </a:lnSpc>
              <a:spcBef>
                <a:spcPts val="2400"/>
              </a:spcBef>
              <a:buFontTx/>
              <a:buNone/>
              <a:defRPr/>
            </a:pPr>
            <a:br>
              <a:rPr lang="en-US" sz="3000" dirty="0"/>
            </a:br>
            <a:r>
              <a:rPr lang="en-US" sz="3000" dirty="0"/>
              <a:t>This will match all </a:t>
            </a:r>
            <a:r>
              <a:rPr lang="en-US" sz="30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&lt;a&gt;</a:t>
            </a:r>
            <a:r>
              <a:rPr lang="en-US" sz="3000" dirty="0"/>
              <a:t> tags that are inside of </a:t>
            </a:r>
            <a:r>
              <a:rPr lang="en-US" sz="30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&lt;p&gt;</a:t>
            </a:r>
            <a:endParaRPr lang="en-US" sz="3000" dirty="0"/>
          </a:p>
          <a:p>
            <a:pPr>
              <a:lnSpc>
                <a:spcPct val="85000"/>
              </a:lnSpc>
              <a:spcBef>
                <a:spcPct val="30000"/>
              </a:spcBef>
              <a:defRPr/>
            </a:pPr>
            <a:r>
              <a:rPr lang="en-US" sz="30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*</a:t>
            </a:r>
            <a:r>
              <a:rPr lang="en-US" sz="3000" dirty="0"/>
              <a:t> – universal selector (avoid or use with care!):</a:t>
            </a:r>
          </a:p>
          <a:p>
            <a:pPr>
              <a:lnSpc>
                <a:spcPct val="85000"/>
              </a:lnSpc>
              <a:spcBef>
                <a:spcPts val="3000"/>
              </a:spcBef>
              <a:spcAft>
                <a:spcPts val="0"/>
              </a:spcAft>
              <a:buFontTx/>
              <a:buNone/>
              <a:defRPr/>
            </a:pPr>
            <a:br>
              <a:rPr lang="en-US" sz="3000" dirty="0">
                <a:latin typeface="Courier New" pitchFamily="49" charset="0"/>
              </a:rPr>
            </a:br>
            <a:r>
              <a:rPr lang="en-US" sz="3000" dirty="0"/>
              <a:t>This will match all descendants of </a:t>
            </a:r>
            <a:r>
              <a:rPr lang="en-US" sz="30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&lt;p&gt;</a:t>
            </a:r>
            <a:r>
              <a:rPr lang="en-US" sz="3000" dirty="0"/>
              <a:t> element</a:t>
            </a:r>
          </a:p>
          <a:p>
            <a:pPr>
              <a:lnSpc>
                <a:spcPct val="85000"/>
              </a:lnSpc>
              <a:spcBef>
                <a:spcPct val="50000"/>
              </a:spcBef>
              <a:defRPr/>
            </a:pPr>
            <a:r>
              <a:rPr lang="en-US" sz="30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+</a:t>
            </a:r>
            <a:r>
              <a:rPr lang="en-US" sz="3000" dirty="0"/>
              <a:t> selector – used to match “next sibling”:</a:t>
            </a:r>
          </a:p>
          <a:p>
            <a:pPr>
              <a:lnSpc>
                <a:spcPct val="85000"/>
              </a:lnSpc>
              <a:spcBef>
                <a:spcPct val="50000"/>
              </a:spcBef>
              <a:buFontTx/>
              <a:buNone/>
              <a:defRPr/>
            </a:pPr>
            <a:endParaRPr lang="en-US" sz="3000" dirty="0"/>
          </a:p>
          <a:p>
            <a:pPr>
              <a:lnSpc>
                <a:spcPct val="85000"/>
              </a:lnSpc>
              <a:buFontTx/>
              <a:buNone/>
              <a:defRPr/>
            </a:pPr>
            <a:r>
              <a:rPr lang="en-US" sz="3000" dirty="0"/>
              <a:t>	This will match all siblings with class name </a:t>
            </a:r>
            <a:r>
              <a:rPr lang="en-US" sz="30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link</a:t>
            </a:r>
            <a:r>
              <a:rPr lang="en-US" sz="3000" dirty="0"/>
              <a:t> that appear immediately after </a:t>
            </a:r>
            <a:r>
              <a:rPr lang="en-US" sz="30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</a:t>
            </a:r>
            <a:r>
              <a:rPr lang="en-US" sz="3000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img</a:t>
            </a:r>
            <a:r>
              <a:rPr lang="en-US" sz="30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&gt;</a:t>
            </a:r>
            <a:r>
              <a:rPr lang="en-US" sz="3000" dirty="0"/>
              <a:t> tag</a:t>
            </a:r>
            <a:endParaRPr lang="bg-BG" sz="3000" dirty="0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106</a:t>
            </a:fld>
            <a:endParaRPr lang="en-US" dirty="0"/>
          </a:p>
        </p:txBody>
      </p:sp>
      <p:sp>
        <p:nvSpPr>
          <p:cNvPr id="1005572" name="Rectangle 4"/>
          <p:cNvSpPr>
            <a:spLocks noChangeArrowheads="1"/>
          </p:cNvSpPr>
          <p:nvPr/>
        </p:nvSpPr>
        <p:spPr bwMode="auto">
          <a:xfrm>
            <a:off x="900113" y="1550313"/>
            <a:ext cx="7416800" cy="43088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 a {text-decoration: underline}</a:t>
            </a:r>
          </a:p>
        </p:txBody>
      </p:sp>
      <p:sp>
        <p:nvSpPr>
          <p:cNvPr id="1005573" name="Rectangle 5"/>
          <p:cNvSpPr>
            <a:spLocks noChangeArrowheads="1"/>
          </p:cNvSpPr>
          <p:nvPr/>
        </p:nvSpPr>
        <p:spPr bwMode="auto">
          <a:xfrm>
            <a:off x="900113" y="3352800"/>
            <a:ext cx="7416800" cy="43088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 * {color: black}</a:t>
            </a:r>
          </a:p>
        </p:txBody>
      </p:sp>
      <p:sp>
        <p:nvSpPr>
          <p:cNvPr id="1005574" name="Rectangle 6"/>
          <p:cNvSpPr>
            <a:spLocks noChangeArrowheads="1"/>
          </p:cNvSpPr>
          <p:nvPr/>
        </p:nvSpPr>
        <p:spPr bwMode="auto">
          <a:xfrm>
            <a:off x="900113" y="5207913"/>
            <a:ext cx="7416800" cy="43088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img + .link {float:right}</a:t>
            </a:r>
          </a:p>
        </p:txBody>
      </p:sp>
    </p:spTree>
    <p:extLst>
      <p:ext uri="{BB962C8B-B14F-4D97-AF65-F5344CB8AC3E}">
        <p14:creationId xmlns:p14="http://schemas.microsoft.com/office/powerpoint/2010/main" val="3533051132"/>
      </p:ext>
    </p:extLst>
  </p:cSld>
  <p:clrMapOvr>
    <a:masterClrMapping/>
  </p:clrMapOvr>
  <p:transition/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6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Selectors (5)</a:t>
            </a:r>
            <a:endParaRPr lang="bg-BG" dirty="0"/>
          </a:p>
        </p:txBody>
      </p:sp>
      <p:sp>
        <p:nvSpPr>
          <p:cNvPr id="1008643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838200"/>
            <a:ext cx="8686800" cy="5715000"/>
          </a:xfrm>
        </p:spPr>
        <p:txBody>
          <a:bodyPr/>
          <a:lstStyle/>
          <a:p>
            <a:pPr>
              <a:spcBef>
                <a:spcPts val="0"/>
              </a:spcBef>
              <a:defRPr/>
            </a:pP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&gt;</a:t>
            </a:r>
            <a:r>
              <a:rPr lang="en-US" sz="2800" dirty="0"/>
              <a:t> selector – matches direct child nodes:</a:t>
            </a:r>
            <a:br>
              <a:rPr lang="en-US" sz="2800" dirty="0">
                <a:latin typeface="Courier New" pitchFamily="49" charset="0"/>
              </a:rPr>
            </a:br>
            <a:endParaRPr lang="en-US" sz="2800" dirty="0">
              <a:latin typeface="Courier New" pitchFamily="49" charset="0"/>
            </a:endParaRPr>
          </a:p>
          <a:p>
            <a:pPr>
              <a:buFontTx/>
              <a:buNone/>
              <a:defRPr/>
            </a:pPr>
            <a:r>
              <a:rPr lang="en-US" sz="2800" dirty="0"/>
              <a:t>	This will match all elements with class </a:t>
            </a: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error</a:t>
            </a:r>
            <a:r>
              <a:rPr lang="en-US" sz="2800" dirty="0"/>
              <a:t>, direct children of </a:t>
            </a: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&lt;p&gt;</a:t>
            </a:r>
            <a:r>
              <a:rPr lang="en-US" sz="2800" dirty="0"/>
              <a:t> tag</a:t>
            </a:r>
          </a:p>
          <a:p>
            <a:pPr>
              <a:spcBef>
                <a:spcPts val="0"/>
              </a:spcBef>
              <a:defRPr/>
            </a:pP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[</a:t>
            </a: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] </a:t>
            </a:r>
            <a:r>
              <a:rPr lang="en-US" sz="2800" dirty="0"/>
              <a:t>– matches tag attributes by regular expression:</a:t>
            </a:r>
          </a:p>
          <a:p>
            <a:pPr>
              <a:spcBef>
                <a:spcPts val="1200"/>
              </a:spcBef>
              <a:buFontTx/>
              <a:buNone/>
              <a:defRPr/>
            </a:pPr>
            <a:br>
              <a:rPr lang="en-US" sz="2800" dirty="0"/>
            </a:br>
            <a:r>
              <a:rPr lang="en-US" sz="2800" dirty="0"/>
              <a:t>This will match all </a:t>
            </a:r>
            <a:r>
              <a:rPr lang="en-US" sz="2800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&lt;img&gt;</a:t>
            </a:r>
            <a:r>
              <a:rPr lang="en-US" sz="2800" dirty="0"/>
              <a:t> tags with </a:t>
            </a: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alt</a:t>
            </a:r>
            <a:r>
              <a:rPr lang="en-US" sz="2800" dirty="0"/>
              <a:t> attribute containing the word </a:t>
            </a: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logo</a:t>
            </a:r>
          </a:p>
          <a:p>
            <a:pPr>
              <a:spcBef>
                <a:spcPts val="1200"/>
              </a:spcBef>
              <a:defRPr/>
            </a:pP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.class1.class2 </a:t>
            </a:r>
            <a:r>
              <a:rPr lang="en-US" sz="2800" dirty="0"/>
              <a:t>(no space) - matches elements with both (all) classes applied at the same time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107</a:t>
            </a:fld>
            <a:endParaRPr lang="en-US" dirty="0"/>
          </a:p>
        </p:txBody>
      </p:sp>
      <p:sp>
        <p:nvSpPr>
          <p:cNvPr id="1008644" name="Rectangle 4"/>
          <p:cNvSpPr>
            <a:spLocks noChangeArrowheads="1"/>
          </p:cNvSpPr>
          <p:nvPr/>
        </p:nvSpPr>
        <p:spPr bwMode="auto">
          <a:xfrm>
            <a:off x="889000" y="1474113"/>
            <a:ext cx="7416800" cy="43088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 &gt; .error {font-size: 8px}</a:t>
            </a:r>
          </a:p>
        </p:txBody>
      </p:sp>
      <p:sp>
        <p:nvSpPr>
          <p:cNvPr id="1008645" name="Rectangle 5"/>
          <p:cNvSpPr>
            <a:spLocks noChangeArrowheads="1"/>
          </p:cNvSpPr>
          <p:nvPr/>
        </p:nvSpPr>
        <p:spPr bwMode="auto">
          <a:xfrm>
            <a:off x="900113" y="3657600"/>
            <a:ext cx="7416800" cy="43088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img[alt~=logo] {border: none}</a:t>
            </a:r>
          </a:p>
        </p:txBody>
      </p:sp>
    </p:spTree>
    <p:extLst>
      <p:ext uri="{BB962C8B-B14F-4D97-AF65-F5344CB8AC3E}">
        <p14:creationId xmlns:p14="http://schemas.microsoft.com/office/powerpoint/2010/main" val="2403780389"/>
      </p:ext>
    </p:extLst>
  </p:cSld>
  <p:clrMapOvr>
    <a:masterClrMapping/>
  </p:clrMapOvr>
  <p:transition/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Values in the CSS Rules</a:t>
            </a:r>
            <a:endParaRPr lang="bg-BG" dirty="0"/>
          </a:p>
        </p:txBody>
      </p:sp>
      <p:sp>
        <p:nvSpPr>
          <p:cNvPr id="1001475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914400"/>
            <a:ext cx="8610600" cy="5715000"/>
          </a:xfrm>
        </p:spPr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sz="3000" dirty="0"/>
              <a:t>Colors are set in RGB format (decimal or hex): </a:t>
            </a:r>
          </a:p>
          <a:p>
            <a:pPr lvl="1">
              <a:lnSpc>
                <a:spcPct val="100000"/>
              </a:lnSpc>
              <a:defRPr/>
            </a:pPr>
            <a:r>
              <a:rPr lang="en-US" sz="2800" dirty="0"/>
              <a:t>Example: </a:t>
            </a: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#a0a6aa = </a:t>
            </a:r>
            <a:r>
              <a:rPr lang="en-US" sz="2800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rgb</a:t>
            </a: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(160, 166, 170)</a:t>
            </a:r>
            <a:endParaRPr lang="en-US" sz="2800" dirty="0"/>
          </a:p>
          <a:p>
            <a:pPr lvl="1">
              <a:lnSpc>
                <a:spcPct val="100000"/>
              </a:lnSpc>
              <a:defRPr/>
            </a:pPr>
            <a:r>
              <a:rPr lang="en-US" sz="2800" dirty="0"/>
              <a:t>Predefined color aliases exist: </a:t>
            </a: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black</a:t>
            </a:r>
            <a:r>
              <a:rPr lang="en-US" sz="2800" dirty="0"/>
              <a:t>, </a:t>
            </a: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blue</a:t>
            </a:r>
            <a:r>
              <a:rPr lang="en-US" sz="2800" dirty="0"/>
              <a:t>, etc.</a:t>
            </a:r>
          </a:p>
          <a:p>
            <a:pPr>
              <a:lnSpc>
                <a:spcPct val="100000"/>
              </a:lnSpc>
              <a:defRPr/>
            </a:pPr>
            <a:r>
              <a:rPr lang="en-US" sz="3000" dirty="0"/>
              <a:t>Numeric values are specified in:</a:t>
            </a:r>
          </a:p>
          <a:p>
            <a:pPr lvl="1">
              <a:lnSpc>
                <a:spcPct val="100000"/>
              </a:lnSpc>
              <a:defRPr/>
            </a:pPr>
            <a:r>
              <a:rPr lang="en-US" sz="2800" dirty="0"/>
              <a:t>Pixels, </a:t>
            </a:r>
            <a:r>
              <a:rPr lang="en-US" sz="2800" dirty="0" err="1"/>
              <a:t>ems</a:t>
            </a:r>
            <a:r>
              <a:rPr lang="en-US" sz="2800" dirty="0"/>
              <a:t>, e.g. </a:t>
            </a: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12px</a:t>
            </a:r>
            <a:r>
              <a:rPr lang="en-US" sz="2800" dirty="0"/>
              <a:t> , </a:t>
            </a: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1.4em</a:t>
            </a:r>
          </a:p>
          <a:p>
            <a:pPr lvl="1">
              <a:lnSpc>
                <a:spcPct val="100000"/>
              </a:lnSpc>
              <a:defRPr/>
            </a:pPr>
            <a:r>
              <a:rPr lang="en-US" sz="2800" dirty="0"/>
              <a:t>Points, inches, centimeters, millimeters</a:t>
            </a:r>
          </a:p>
          <a:p>
            <a:pPr lvl="2">
              <a:lnSpc>
                <a:spcPct val="100000"/>
              </a:lnSpc>
              <a:defRPr/>
            </a:pPr>
            <a:r>
              <a:rPr lang="en-US" sz="2600" dirty="0"/>
              <a:t>E.g. </a:t>
            </a:r>
            <a:r>
              <a:rPr lang="en-US" sz="26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10pt</a:t>
            </a:r>
            <a:r>
              <a:rPr lang="en-US" sz="2600" dirty="0"/>
              <a:t> , </a:t>
            </a:r>
            <a:r>
              <a:rPr lang="en-US" sz="26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1in</a:t>
            </a:r>
            <a:r>
              <a:rPr lang="en-US" sz="2600" dirty="0"/>
              <a:t>, </a:t>
            </a:r>
            <a:r>
              <a:rPr lang="en-US" sz="26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1cm</a:t>
            </a:r>
            <a:r>
              <a:rPr lang="en-US" sz="2600" dirty="0"/>
              <a:t>, </a:t>
            </a:r>
            <a:r>
              <a:rPr lang="en-US" sz="26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1mm</a:t>
            </a:r>
          </a:p>
          <a:p>
            <a:pPr lvl="1">
              <a:lnSpc>
                <a:spcPct val="100000"/>
              </a:lnSpc>
              <a:defRPr/>
            </a:pPr>
            <a:r>
              <a:rPr lang="en-US" sz="2800" dirty="0"/>
              <a:t>Percentages, e.g. </a:t>
            </a: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50%</a:t>
            </a:r>
          </a:p>
          <a:p>
            <a:pPr lvl="2">
              <a:lnSpc>
                <a:spcPct val="100000"/>
              </a:lnSpc>
              <a:defRPr/>
            </a:pPr>
            <a:r>
              <a:rPr lang="en-US" sz="2600" dirty="0"/>
              <a:t>Percentage of what?...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/>
              <a:t>Zero can be used with no unit: </a:t>
            </a:r>
            <a:r>
              <a:rPr lang="en-US" sz="26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border: 0;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1199340"/>
      </p:ext>
    </p:extLst>
  </p:cSld>
  <p:clrMapOvr>
    <a:masterClrMapping/>
  </p:clrMapOvr>
  <p:transition/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Default Browser Styles</a:t>
            </a:r>
            <a:endParaRPr lang="bg-BG" dirty="0"/>
          </a:p>
        </p:txBody>
      </p:sp>
      <p:sp>
        <p:nvSpPr>
          <p:cNvPr id="10496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Browsers have default CSS styles</a:t>
            </a:r>
          </a:p>
          <a:p>
            <a:pPr lvl="1">
              <a:defRPr/>
            </a:pPr>
            <a:r>
              <a:rPr lang="en-US" dirty="0"/>
              <a:t>Used when there is no CSS information or any other style information in the document</a:t>
            </a:r>
          </a:p>
          <a:p>
            <a:pPr>
              <a:defRPr/>
            </a:pPr>
            <a:r>
              <a:rPr lang="en-US" dirty="0"/>
              <a:t>Caution: default styles differ in browsers</a:t>
            </a:r>
          </a:p>
          <a:p>
            <a:pPr lvl="1">
              <a:defRPr/>
            </a:pPr>
            <a:r>
              <a:rPr lang="en-US" dirty="0"/>
              <a:t>E.g. margins, </a:t>
            </a:r>
            <a:r>
              <a:rPr lang="en-US" dirty="0" err="1"/>
              <a:t>paddings</a:t>
            </a:r>
            <a:r>
              <a:rPr lang="en-US" dirty="0"/>
              <a:t> and font sizes differ most often and usually developers reset them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109</a:t>
            </a:fld>
            <a:endParaRPr lang="en-US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900113" y="4750713"/>
            <a:ext cx="7416800" cy="43088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 { margin: 0; padding: 0; }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914400" y="5638800"/>
            <a:ext cx="7416800" cy="43088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body, h1, p, ul, li { margin: 0; padding: 0; }</a:t>
            </a:r>
          </a:p>
        </p:txBody>
      </p:sp>
    </p:spTree>
    <p:extLst>
      <p:ext uri="{BB962C8B-B14F-4D97-AF65-F5344CB8AC3E}">
        <p14:creationId xmlns:p14="http://schemas.microsoft.com/office/powerpoint/2010/main" val="4165342016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138" name="Rectangle 2"/>
          <p:cNvSpPr>
            <a:spLocks noChangeArrowheads="1"/>
          </p:cNvSpPr>
          <p:nvPr/>
        </p:nvSpPr>
        <p:spPr bwMode="auto">
          <a:xfrm>
            <a:off x="539750" y="1676400"/>
            <a:ext cx="8207375" cy="374871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&lt;!DOCTYPE HTML&gt;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&lt;head&gt;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&lt;title&gt;My First HTML Page&lt;/title&gt;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&lt;/head&gt;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&lt;body&gt;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&lt;p&gt;This is some text...&lt;/p&gt;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&lt;/body&gt;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  <p:sp>
        <p:nvSpPr>
          <p:cNvPr id="859139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ZA" dirty="0"/>
              <a:t>First HTML Page: Tags</a:t>
            </a:r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2133600" y="1905000"/>
            <a:ext cx="2209799" cy="527804"/>
          </a:xfrm>
          <a:prstGeom prst="wedgeRoundRectCallout">
            <a:avLst>
              <a:gd name="adj1" fmla="val -51525"/>
              <a:gd name="adj2" fmla="val 139824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Opening tag</a:t>
            </a:r>
          </a:p>
        </p:txBody>
      </p:sp>
      <p:sp>
        <p:nvSpPr>
          <p:cNvPr id="12" name="AutoShape 7"/>
          <p:cNvSpPr>
            <a:spLocks noChangeArrowheads="1"/>
          </p:cNvSpPr>
          <p:nvPr/>
        </p:nvSpPr>
        <p:spPr bwMode="auto">
          <a:xfrm>
            <a:off x="6172200" y="3663196"/>
            <a:ext cx="2057400" cy="527804"/>
          </a:xfrm>
          <a:prstGeom prst="wedgeRoundRectCallout">
            <a:avLst>
              <a:gd name="adj1" fmla="val -45850"/>
              <a:gd name="adj2" fmla="val -111478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Closing tag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3400" y="5562600"/>
            <a:ext cx="82296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 HTML element consists of an opening tag, a closing tag and the content inside.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530" name="Rectangle 2"/>
          <p:cNvSpPr>
            <a:spLocks noGrp="1" noChangeArrowheads="1"/>
          </p:cNvSpPr>
          <p:nvPr>
            <p:ph type="title"/>
          </p:nvPr>
        </p:nvSpPr>
        <p:spPr>
          <a:xfrm>
            <a:off x="1752600" y="76200"/>
            <a:ext cx="7162800" cy="914400"/>
          </a:xfrm>
        </p:spPr>
        <p:txBody>
          <a:bodyPr/>
          <a:lstStyle/>
          <a:p>
            <a:pPr>
              <a:defRPr/>
            </a:pPr>
            <a:r>
              <a:rPr lang="en-US" dirty="0"/>
              <a:t>Linking HTML and CSS</a:t>
            </a:r>
            <a:endParaRPr lang="bg-BG" dirty="0"/>
          </a:p>
        </p:txBody>
      </p:sp>
      <p:sp>
        <p:nvSpPr>
          <p:cNvPr id="1046531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066800"/>
            <a:ext cx="8686800" cy="5562600"/>
          </a:xfrm>
        </p:spPr>
        <p:txBody>
          <a:bodyPr/>
          <a:lstStyle/>
          <a:p>
            <a:pPr>
              <a:defRPr/>
            </a:pPr>
            <a:r>
              <a:rPr lang="en-US" dirty="0"/>
              <a:t>HTML (content) and CSS (presentation) can be linked in three ways:</a:t>
            </a:r>
          </a:p>
          <a:p>
            <a:pPr lvl="1">
              <a:defRPr/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Inline</a:t>
            </a:r>
            <a:r>
              <a:rPr lang="en-US" dirty="0"/>
              <a:t>: the CSS rules in 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style</a:t>
            </a:r>
            <a:r>
              <a:rPr lang="en-US" dirty="0"/>
              <a:t> attribute</a:t>
            </a:r>
          </a:p>
          <a:p>
            <a:pPr lvl="2">
              <a:defRPr/>
            </a:pPr>
            <a:r>
              <a:rPr lang="en-US" dirty="0"/>
              <a:t>No selectors are needed</a:t>
            </a:r>
          </a:p>
          <a:p>
            <a:pPr lvl="1">
              <a:defRPr/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Embedded</a:t>
            </a:r>
            <a:r>
              <a:rPr lang="en-US" dirty="0"/>
              <a:t>: in the &lt;head&gt; in a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&lt;style&gt;</a:t>
            </a:r>
            <a:r>
              <a:rPr lang="en-US" dirty="0"/>
              <a:t> tag</a:t>
            </a:r>
          </a:p>
          <a:p>
            <a:pPr lvl="1">
              <a:defRPr/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External</a:t>
            </a:r>
            <a:r>
              <a:rPr lang="en-US" dirty="0"/>
              <a:t>: CSS rules in separate file (best)</a:t>
            </a:r>
          </a:p>
          <a:p>
            <a:pPr lvl="2">
              <a:defRPr/>
            </a:pPr>
            <a:r>
              <a:rPr lang="en-US" dirty="0"/>
              <a:t>Usually a file with </a:t>
            </a:r>
            <a:r>
              <a:rPr lang="en-US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.css</a:t>
            </a:r>
            <a:r>
              <a:rPr lang="en-US" dirty="0"/>
              <a:t> extension</a:t>
            </a:r>
          </a:p>
          <a:p>
            <a:pPr lvl="2">
              <a:defRPr/>
            </a:pPr>
            <a:r>
              <a:rPr lang="en-US" dirty="0"/>
              <a:t>Linked via </a:t>
            </a:r>
            <a:r>
              <a:rPr lang="en-US" sz="2600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&lt;link</a:t>
            </a:r>
            <a:r>
              <a:rPr lang="en-US" sz="2600" noProof="1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2600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rel="stylesheet"</a:t>
            </a:r>
            <a:r>
              <a:rPr lang="en-US" sz="2600" noProof="1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2600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href=…&gt;</a:t>
            </a:r>
            <a:r>
              <a:rPr lang="en-US" sz="2600" dirty="0"/>
              <a:t> </a:t>
            </a:r>
            <a:r>
              <a:rPr lang="en-US" dirty="0"/>
              <a:t>tag or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@import</a:t>
            </a:r>
            <a:r>
              <a:rPr lang="en-US" dirty="0"/>
              <a:t> directive in embedded CSS block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2902189"/>
      </p:ext>
    </p:extLst>
  </p:cSld>
  <p:clrMapOvr>
    <a:masterClrMapping/>
  </p:clrMapOvr>
  <p:transition/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Linking HTML and CSS (2)</a:t>
            </a:r>
            <a:endParaRPr lang="bg-BG" dirty="0"/>
          </a:p>
        </p:txBody>
      </p:sp>
      <p:sp>
        <p:nvSpPr>
          <p:cNvPr id="104755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Using external files is highly recommended</a:t>
            </a:r>
          </a:p>
          <a:p>
            <a:pPr lvl="1">
              <a:defRPr/>
            </a:pPr>
            <a:r>
              <a:rPr lang="en-US" dirty="0"/>
              <a:t>Simplifies the HTML document </a:t>
            </a:r>
          </a:p>
          <a:p>
            <a:pPr lvl="1">
              <a:defRPr/>
            </a:pPr>
            <a:r>
              <a:rPr lang="en-US" dirty="0"/>
              <a:t>Improves page load speed as the CSS file is cached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0444223"/>
      </p:ext>
    </p:extLst>
  </p:cSld>
  <p:clrMapOvr>
    <a:masterClrMapping/>
  </p:clrMapOvr>
  <p:transition/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1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Inline Styles: Example</a:t>
            </a:r>
            <a:endParaRPr lang="bg-BG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112</a:t>
            </a:fld>
            <a:endParaRPr lang="en-US" dirty="0"/>
          </a:p>
        </p:txBody>
      </p:sp>
      <p:sp>
        <p:nvSpPr>
          <p:cNvPr id="20483" name="Rectangle 5"/>
          <p:cNvSpPr>
            <a:spLocks noChangeArrowheads="1"/>
          </p:cNvSpPr>
          <p:nvPr/>
        </p:nvSpPr>
        <p:spPr bwMode="auto">
          <a:xfrm>
            <a:off x="755651" y="1554063"/>
            <a:ext cx="7702550" cy="477053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&lt;!DOCTYPE html PUBLIC "-//W3C//DTD XHTML 1.0 Transitional//EN" "http://www.w3.org/TR/xhtml1/ DTD/xhtml1-transitional.dtd"&gt;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 xmlns="http://www.w3.org/1999/xhtml"&gt;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&lt;head&gt;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&lt;title&gt;Inline Styles&lt;/title&gt;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&lt;/head&gt;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&lt;body&gt;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&lt;p&gt;Here is some text&lt;/p&gt;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&lt;!--Separate multiple styles with a semicolon--&gt;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 style="font-size: 20pt"&gt;Here is some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more text&lt;/p&gt;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 style="font-size: 20pt;color: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#0000FF" &gt;Even more text&lt;/p&gt; 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&lt;/body&gt;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  <p:sp>
        <p:nvSpPr>
          <p:cNvPr id="20484" name="Rectangle 3"/>
          <p:cNvSpPr>
            <a:spLocks noChangeArrowheads="1"/>
          </p:cNvSpPr>
          <p:nvPr/>
        </p:nvSpPr>
        <p:spPr bwMode="auto">
          <a:xfrm>
            <a:off x="684453" y="1000780"/>
            <a:ext cx="2896947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inline-styles.html</a:t>
            </a:r>
          </a:p>
        </p:txBody>
      </p:sp>
    </p:spTree>
    <p:extLst>
      <p:ext uri="{BB962C8B-B14F-4D97-AF65-F5344CB8AC3E}">
        <p14:creationId xmlns:p14="http://schemas.microsoft.com/office/powerpoint/2010/main" val="2263049120"/>
      </p:ext>
    </p:extLst>
  </p:cSld>
  <p:clrMapOvr>
    <a:masterClrMapping/>
  </p:clrMapOvr>
  <p:transition/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1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Inline Styles: Example</a:t>
            </a:r>
            <a:endParaRPr lang="bg-BG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113</a:t>
            </a:fld>
            <a:endParaRPr lang="en-US" dirty="0"/>
          </a:p>
        </p:txBody>
      </p:sp>
      <p:sp>
        <p:nvSpPr>
          <p:cNvPr id="20483" name="Rectangle 5"/>
          <p:cNvSpPr>
            <a:spLocks noChangeArrowheads="1"/>
          </p:cNvSpPr>
          <p:nvPr/>
        </p:nvSpPr>
        <p:spPr bwMode="auto">
          <a:xfrm>
            <a:off x="755651" y="1554063"/>
            <a:ext cx="7702550" cy="477053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&lt;!DOCTYPE html PUBLIC "-//W3C//DTD XHTML 1.0 Transitional//EN" "http://www.w3.org/TR/xhtml1/ DTD/xhtml1-transitional.dtd"&gt;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 xmlns="http://www.w3.org/1999/xhtml"&gt;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&lt;head&gt;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&lt;title&gt;Inline Styles&lt;/title&gt;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&lt;/head&gt;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&lt;body&gt;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&lt;p&gt;Here is some text&lt;/p&gt;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&lt;!--Separate multiple styles with a semicolon--&gt;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 style="font-size: 20pt"&gt;Here is some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more text&lt;/p&gt;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 style="font-size: 20pt;color: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#0000FF" &gt;Even more text&lt;/p&gt; 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&lt;/body&gt;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  <p:sp>
        <p:nvSpPr>
          <p:cNvPr id="20484" name="Rectangle 3"/>
          <p:cNvSpPr>
            <a:spLocks noChangeArrowheads="1"/>
          </p:cNvSpPr>
          <p:nvPr/>
        </p:nvSpPr>
        <p:spPr bwMode="auto">
          <a:xfrm>
            <a:off x="684453" y="1000780"/>
            <a:ext cx="2896947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inline-styles.html</a:t>
            </a:r>
          </a:p>
        </p:txBody>
      </p:sp>
      <p:pic>
        <p:nvPicPr>
          <p:cNvPr id="6" name="Picture 5" descr="INLIN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2133600"/>
            <a:ext cx="5807075" cy="3863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001833098"/>
      </p:ext>
    </p:extLst>
  </p:cSld>
  <p:clrMapOvr>
    <a:masterClrMapping/>
  </p:clrMapOvr>
  <p:transition/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CSS Cascade (Precedence)</a:t>
            </a:r>
            <a:endParaRPr lang="bg-BG" dirty="0"/>
          </a:p>
        </p:txBody>
      </p:sp>
      <p:sp>
        <p:nvSpPr>
          <p:cNvPr id="104755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There are browser, user and author </a:t>
            </a:r>
            <a:r>
              <a:rPr lang="en-US" dirty="0" err="1"/>
              <a:t>stylesheets</a:t>
            </a:r>
            <a:r>
              <a:rPr lang="en-US" dirty="0"/>
              <a:t> with "normal" and "important" declarations</a:t>
            </a:r>
          </a:p>
          <a:p>
            <a:pPr lvl="1">
              <a:defRPr/>
            </a:pPr>
            <a:r>
              <a:rPr lang="en-US" dirty="0"/>
              <a:t>Browser styles (least priority)</a:t>
            </a:r>
          </a:p>
          <a:p>
            <a:pPr lvl="1">
              <a:defRPr/>
            </a:pPr>
            <a:r>
              <a:rPr lang="en-US" dirty="0"/>
              <a:t>Normal user styles</a:t>
            </a:r>
          </a:p>
          <a:p>
            <a:pPr lvl="1">
              <a:defRPr/>
            </a:pPr>
            <a:r>
              <a:rPr lang="en-US" dirty="0"/>
              <a:t>Normal author styles (external, in head, inline)</a:t>
            </a:r>
          </a:p>
          <a:p>
            <a:pPr lvl="1">
              <a:defRPr/>
            </a:pPr>
            <a:r>
              <a:rPr lang="en-US" dirty="0"/>
              <a:t>Important author styles</a:t>
            </a:r>
          </a:p>
          <a:p>
            <a:pPr lvl="1">
              <a:defRPr/>
            </a:pPr>
            <a:r>
              <a:rPr lang="en-US" dirty="0"/>
              <a:t>Important user styles (max priority)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114</a:t>
            </a:fld>
            <a:endParaRPr lang="en-US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900113" y="5436513"/>
            <a:ext cx="7416800" cy="43088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 { color: red !important ; }</a:t>
            </a:r>
          </a:p>
        </p:txBody>
      </p:sp>
      <p:sp>
        <p:nvSpPr>
          <p:cNvPr id="6" name="Rectangle 5"/>
          <p:cNvSpPr/>
          <p:nvPr/>
        </p:nvSpPr>
        <p:spPr>
          <a:xfrm>
            <a:off x="609600" y="5999946"/>
            <a:ext cx="8077200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http://www.slideshare.net/maxdesign/css-cascade-1658158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43139903"/>
      </p:ext>
    </p:extLst>
  </p:cSld>
  <p:clrMapOvr>
    <a:masterClrMapping/>
  </p:clrMapOvr>
  <p:transition/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CSS Specificity</a:t>
            </a:r>
            <a:endParaRPr lang="bg-BG" dirty="0"/>
          </a:p>
        </p:txBody>
      </p:sp>
      <p:sp>
        <p:nvSpPr>
          <p:cNvPr id="104755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CSS specificity is used to determine the precedence of CSS style declarations with the same origin. Selectors are what matters</a:t>
            </a:r>
          </a:p>
          <a:p>
            <a:pPr lvl="1">
              <a:defRPr/>
            </a:pPr>
            <a:r>
              <a:rPr lang="en-US" dirty="0"/>
              <a:t>Simple calculation: #id = 100, .class = 10, :pseudo = 10, [</a:t>
            </a:r>
            <a:r>
              <a:rPr lang="en-US" dirty="0" err="1"/>
              <a:t>attr</a:t>
            </a:r>
            <a:r>
              <a:rPr lang="en-US" dirty="0"/>
              <a:t>] = 10, tag = 1, * = 0</a:t>
            </a:r>
          </a:p>
          <a:p>
            <a:pPr lvl="1">
              <a:defRPr/>
            </a:pPr>
            <a:r>
              <a:rPr lang="en-US" dirty="0"/>
              <a:t>Same number of points? Order matters.</a:t>
            </a:r>
          </a:p>
          <a:p>
            <a:pPr lvl="1">
              <a:defRPr/>
            </a:pPr>
            <a:r>
              <a:rPr lang="en-US" dirty="0"/>
              <a:t>See also:</a:t>
            </a:r>
          </a:p>
          <a:p>
            <a:pPr lvl="1">
              <a:defRPr/>
            </a:pPr>
            <a:r>
              <a:rPr lang="en-US" sz="2000" dirty="0">
                <a:hlinkClick r:id="rId2"/>
              </a:rPr>
              <a:t>http://www.smashingmagazine.com/2007/07/27/css-specificity-things-you-should-know/</a:t>
            </a:r>
            <a:r>
              <a:rPr lang="en-US" sz="2000" dirty="0"/>
              <a:t> </a:t>
            </a:r>
          </a:p>
          <a:p>
            <a:pPr lvl="1">
              <a:defRPr/>
            </a:pPr>
            <a:r>
              <a:rPr lang="en-US" sz="2000" dirty="0">
                <a:hlinkClick r:id="rId3"/>
              </a:rPr>
              <a:t>http://css.maxdesign.com.au/selectutorial/advanced_conflict.htm</a:t>
            </a:r>
            <a:endParaRPr lang="en-US" sz="2000" dirty="0"/>
          </a:p>
          <a:p>
            <a:pPr lvl="1"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0975203"/>
      </p:ext>
    </p:extLst>
  </p:cSld>
  <p:clrMapOvr>
    <a:masterClrMapping/>
  </p:clrMapOvr>
  <p:transition/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1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Embedded Styles</a:t>
            </a:r>
            <a:endParaRPr lang="bg-BG"/>
          </a:p>
        </p:txBody>
      </p:sp>
      <p:sp>
        <p:nvSpPr>
          <p:cNvPr id="988163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990600"/>
            <a:ext cx="8686800" cy="5638800"/>
          </a:xfrm>
        </p:spPr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dirty="0"/>
              <a:t>Embedded in the HTML in 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&lt;style&gt;</a:t>
            </a:r>
            <a:r>
              <a:rPr lang="en-US" dirty="0"/>
              <a:t> tag:</a:t>
            </a:r>
            <a:br>
              <a:rPr lang="en-US" dirty="0"/>
            </a:br>
            <a:r>
              <a:rPr lang="en-US" noProof="1"/>
              <a:t>	</a:t>
            </a:r>
            <a:endParaRPr lang="en-US" sz="2900" noProof="1">
              <a:latin typeface="Courier New" pitchFamily="49" charset="0"/>
            </a:endParaRPr>
          </a:p>
          <a:p>
            <a:pPr lvl="1">
              <a:lnSpc>
                <a:spcPct val="100000"/>
              </a:lnSpc>
              <a:defRPr/>
            </a:pPr>
            <a:r>
              <a:rPr lang="en-US" dirty="0"/>
              <a:t>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&lt;style&gt;</a:t>
            </a:r>
            <a:r>
              <a:rPr lang="en-US" dirty="0"/>
              <a:t> tag is placed in 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&lt;head&gt;</a:t>
            </a:r>
            <a:r>
              <a:rPr lang="en-US" dirty="0"/>
              <a:t> section of the document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type</a:t>
            </a:r>
            <a:r>
              <a:rPr lang="en-US" dirty="0"/>
              <a:t> attribute specifies the MIME type</a:t>
            </a:r>
          </a:p>
          <a:p>
            <a:pPr lvl="2">
              <a:lnSpc>
                <a:spcPct val="100000"/>
              </a:lnSpc>
              <a:defRPr/>
            </a:pPr>
            <a:r>
              <a:rPr lang="en-US" dirty="0"/>
              <a:t>MIME describes the format of the content</a:t>
            </a:r>
          </a:p>
          <a:p>
            <a:pPr lvl="2">
              <a:lnSpc>
                <a:spcPct val="100000"/>
              </a:lnSpc>
              <a:defRPr/>
            </a:pPr>
            <a:r>
              <a:rPr lang="en-US" dirty="0"/>
              <a:t>Other MIME types include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text/html</a:t>
            </a:r>
            <a:r>
              <a:rPr lang="en-US" dirty="0"/>
              <a:t>,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image/gif</a:t>
            </a:r>
            <a:r>
              <a:rPr lang="en-US" dirty="0"/>
              <a:t>, </a:t>
            </a:r>
            <a:r>
              <a:rPr lang="en-US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text/javascript</a:t>
            </a:r>
            <a:r>
              <a:rPr lang="en-US" dirty="0"/>
              <a:t> …</a:t>
            </a:r>
            <a:endParaRPr lang="en-US" noProof="1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>
              <a:lnSpc>
                <a:spcPct val="100000"/>
              </a:lnSpc>
              <a:defRPr/>
            </a:pPr>
            <a:r>
              <a:rPr lang="en-US" dirty="0"/>
              <a:t>Used for document-specific styles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116</a:t>
            </a:fld>
            <a:endParaRPr lang="en-US" dirty="0"/>
          </a:p>
        </p:txBody>
      </p:sp>
      <p:sp>
        <p:nvSpPr>
          <p:cNvPr id="988164" name="Rectangle 4"/>
          <p:cNvSpPr>
            <a:spLocks noChangeArrowheads="1"/>
          </p:cNvSpPr>
          <p:nvPr/>
        </p:nvSpPr>
        <p:spPr bwMode="auto">
          <a:xfrm>
            <a:off x="827088" y="1600200"/>
            <a:ext cx="7416800" cy="3970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&lt;style type="text/css"&gt;</a:t>
            </a:r>
          </a:p>
        </p:txBody>
      </p:sp>
    </p:spTree>
    <p:extLst>
      <p:ext uri="{BB962C8B-B14F-4D97-AF65-F5344CB8AC3E}">
        <p14:creationId xmlns:p14="http://schemas.microsoft.com/office/powerpoint/2010/main" val="572270600"/>
      </p:ext>
    </p:extLst>
  </p:cSld>
  <p:clrMapOvr>
    <a:masterClrMapping/>
  </p:clrMapOvr>
  <p:transition/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Embedded Styles: Example</a:t>
            </a:r>
            <a:endParaRPr lang="bg-BG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117</a:t>
            </a:fld>
            <a:endParaRPr lang="en-US" dirty="0"/>
          </a:p>
        </p:txBody>
      </p:sp>
      <p:sp>
        <p:nvSpPr>
          <p:cNvPr id="1050627" name="Rectangle 3"/>
          <p:cNvSpPr>
            <a:spLocks noChangeArrowheads="1"/>
          </p:cNvSpPr>
          <p:nvPr/>
        </p:nvSpPr>
        <p:spPr bwMode="auto">
          <a:xfrm>
            <a:off x="684213" y="1482328"/>
            <a:ext cx="7777162" cy="483209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&lt;!DOCTYPE html PUBLIC "-//W3C//DTD XHTML 1.0 Transitional//EN" "http://www.w3.org/TR/xhtml1/DTD/xhtml1-transitional.dtd"&gt;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 xmlns="http://www.w3.org/1999/xhtml"&gt;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&lt;head&gt;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&lt;title&gt;Style Sheets&lt;/title&gt;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&lt;style type="text/css"&gt;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em {background-color:#8000FF; color:white}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h1 {font-family:Arial, sans-serif}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  {font-size:18pt}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.blue {color:blue}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&lt;/style&gt;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&lt;head&gt;</a:t>
            </a:r>
          </a:p>
        </p:txBody>
      </p:sp>
      <p:sp>
        <p:nvSpPr>
          <p:cNvPr id="24580" name="Rectangle 3"/>
          <p:cNvSpPr>
            <a:spLocks noChangeArrowheads="1"/>
          </p:cNvSpPr>
          <p:nvPr/>
        </p:nvSpPr>
        <p:spPr bwMode="auto">
          <a:xfrm>
            <a:off x="609600" y="914400"/>
            <a:ext cx="45720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embedded-stylesheets.html</a:t>
            </a:r>
          </a:p>
        </p:txBody>
      </p:sp>
    </p:spTree>
    <p:extLst>
      <p:ext uri="{BB962C8B-B14F-4D97-AF65-F5344CB8AC3E}">
        <p14:creationId xmlns:p14="http://schemas.microsoft.com/office/powerpoint/2010/main" val="3925651875"/>
      </p:ext>
    </p:extLst>
  </p:cSld>
  <p:clrMapOvr>
    <a:masterClrMapping/>
  </p:clrMapOvr>
  <p:transition/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Embedded Styles: Example (2)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118</a:t>
            </a:fld>
            <a:endParaRPr lang="en-US" dirty="0"/>
          </a:p>
        </p:txBody>
      </p:sp>
      <p:sp>
        <p:nvSpPr>
          <p:cNvPr id="1051651" name="Rectangle 3"/>
          <p:cNvSpPr>
            <a:spLocks noChangeArrowheads="1"/>
          </p:cNvSpPr>
          <p:nvPr/>
        </p:nvSpPr>
        <p:spPr bwMode="auto">
          <a:xfrm>
            <a:off x="762000" y="1447800"/>
            <a:ext cx="7620000" cy="449353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&lt;body&gt;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&lt;h1 class="blue"&gt;A Heading&lt;/h1&gt;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&lt;p&gt;Here is some text. Here is some text. Here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is some text. Here is some text. Here is some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text.&lt;/p&gt;     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&lt;h1&gt;Another Heading&lt;/h1&gt;       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 class="blue"&gt;Here is some more text.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Here is some more text.&lt;/p&gt;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 class="blue"&gt;Here is some &lt;em&gt;more&lt;/em&gt;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text. Here is some more text.&lt;/p&gt; 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&lt;/body&gt;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</p:spTree>
    <p:extLst>
      <p:ext uri="{BB962C8B-B14F-4D97-AF65-F5344CB8AC3E}">
        <p14:creationId xmlns:p14="http://schemas.microsoft.com/office/powerpoint/2010/main" val="454602134"/>
      </p:ext>
    </p:extLst>
  </p:cSld>
  <p:clrMapOvr>
    <a:masterClrMapping/>
  </p:clrMapOvr>
  <p:transition/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762000" y="1447800"/>
            <a:ext cx="7620000" cy="449353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&lt;body&gt;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&lt;h1 class="blue"&gt;A Heading&lt;/h1&gt;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&lt;p&gt;Here is some text. Here is some text. Here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is some text. Here is some text. Here is some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text.&lt;/p&gt;     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&lt;h1&gt;Another Heading&lt;/h1&gt;       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 class="blue"&gt;Here is some more text.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Here is some more text.&lt;/p&gt;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 class="blue"&gt;Here is some &lt;em&gt;more&lt;/em&gt;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text. Here is some more text.&lt;/p&gt; 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&lt;/body&gt;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  <p:sp>
        <p:nvSpPr>
          <p:cNvPr id="1051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Embedded Styles: Example (3)</a:t>
            </a:r>
            <a:endParaRPr lang="bg-BG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119</a:t>
            </a:fld>
            <a:endParaRPr lang="en-US" dirty="0"/>
          </a:p>
        </p:txBody>
      </p:sp>
      <p:pic>
        <p:nvPicPr>
          <p:cNvPr id="4" name="Picture 3" descr="DECLARED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057400" y="1676400"/>
            <a:ext cx="6551612" cy="472598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60389324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186" name="Rectangle 2"/>
          <p:cNvSpPr>
            <a:spLocks noChangeArrowheads="1"/>
          </p:cNvSpPr>
          <p:nvPr/>
        </p:nvSpPr>
        <p:spPr bwMode="auto">
          <a:xfrm>
            <a:off x="539751" y="1703082"/>
            <a:ext cx="7994649" cy="374871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&lt;!DOCTYPE HTML&gt;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&lt;head&gt;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&lt;title&gt;My First HTML Page&lt;/title&gt;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&lt;/head&gt;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&lt;body&gt;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&lt;p&gt;This is some text...&lt;/p&gt;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&lt;/body&gt;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  <p:sp>
        <p:nvSpPr>
          <p:cNvPr id="861195" name="Rectangle 11"/>
          <p:cNvSpPr>
            <a:spLocks noChangeArrowheads="1"/>
          </p:cNvSpPr>
          <p:nvPr/>
        </p:nvSpPr>
        <p:spPr bwMode="auto">
          <a:xfrm>
            <a:off x="875255" y="2514600"/>
            <a:ext cx="7354345" cy="125939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sz="24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61187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ZA" dirty="0"/>
              <a:t>First HTML Page: Header</a:t>
            </a:r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3733800" y="1524000"/>
            <a:ext cx="2362200" cy="527804"/>
          </a:xfrm>
          <a:prstGeom prst="wedgeRoundRectCallout">
            <a:avLst>
              <a:gd name="adj1" fmla="val -51100"/>
              <a:gd name="adj2" fmla="val 148323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HTML header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2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External CSS Styles</a:t>
            </a:r>
            <a:endParaRPr lang="bg-BG" dirty="0"/>
          </a:p>
        </p:txBody>
      </p:sp>
      <p:sp>
        <p:nvSpPr>
          <p:cNvPr id="993283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990600"/>
            <a:ext cx="8686800" cy="5715000"/>
          </a:xfrm>
        </p:spPr>
        <p:txBody>
          <a:bodyPr/>
          <a:lstStyle/>
          <a:p>
            <a:pPr>
              <a:defRPr/>
            </a:pPr>
            <a:r>
              <a:rPr lang="en-US" sz="3000" dirty="0"/>
              <a:t>External linking</a:t>
            </a:r>
          </a:p>
          <a:p>
            <a:pPr lvl="1">
              <a:defRPr/>
            </a:pPr>
            <a:r>
              <a:rPr lang="en-US" sz="2800" dirty="0"/>
              <a:t>Separate pages can all use a shared style sheet</a:t>
            </a:r>
          </a:p>
          <a:p>
            <a:pPr lvl="1">
              <a:defRPr/>
            </a:pPr>
            <a:r>
              <a:rPr lang="en-US" sz="2800" dirty="0"/>
              <a:t>Only modify a single file to change the styles across your entire Web site </a:t>
            </a:r>
            <a:r>
              <a:rPr lang="en-US" sz="2000" dirty="0"/>
              <a:t>(see </a:t>
            </a:r>
            <a:r>
              <a:rPr lang="en-US" sz="2000" dirty="0">
                <a:hlinkClick r:id="rId2"/>
              </a:rPr>
              <a:t>http://www.csszengarden.com/</a:t>
            </a:r>
            <a:r>
              <a:rPr lang="en-US" sz="2000" dirty="0"/>
              <a:t>)</a:t>
            </a:r>
            <a:endParaRPr lang="en-US" sz="2800" dirty="0"/>
          </a:p>
          <a:p>
            <a:pPr>
              <a:defRPr/>
            </a:pPr>
            <a:r>
              <a:rPr lang="en-US" sz="30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link</a:t>
            </a:r>
            <a:r>
              <a:rPr lang="en-US" sz="3000" dirty="0"/>
              <a:t> tag (with a </a:t>
            </a:r>
            <a:r>
              <a:rPr lang="en-US" sz="3000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rel</a:t>
            </a:r>
            <a:r>
              <a:rPr lang="en-US" sz="3000" dirty="0"/>
              <a:t> attribute)</a:t>
            </a:r>
          </a:p>
          <a:p>
            <a:pPr lvl="1">
              <a:defRPr/>
            </a:pPr>
            <a:r>
              <a:rPr lang="en-US" sz="2800" dirty="0"/>
              <a:t>Specifies a relationship between current document and another document</a:t>
            </a:r>
          </a:p>
          <a:p>
            <a:pPr lvl="1">
              <a:buFontTx/>
              <a:buNone/>
              <a:defRPr/>
            </a:pPr>
            <a:endParaRPr lang="en-US" sz="2800" dirty="0">
              <a:latin typeface="Courier New" pitchFamily="49" charset="0"/>
            </a:endParaRPr>
          </a:p>
          <a:p>
            <a:pPr lvl="1">
              <a:spcBef>
                <a:spcPts val="2400"/>
              </a:spcBef>
              <a:defRPr/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link</a:t>
            </a:r>
            <a:r>
              <a:rPr lang="en-US" dirty="0"/>
              <a:t> elements should be in 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&lt;head&gt;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120</a:t>
            </a:fld>
            <a:endParaRPr lang="en-US" dirty="0"/>
          </a:p>
        </p:txBody>
      </p:sp>
      <p:sp>
        <p:nvSpPr>
          <p:cNvPr id="993284" name="Rectangle 4"/>
          <p:cNvSpPr>
            <a:spLocks noChangeArrowheads="1"/>
          </p:cNvSpPr>
          <p:nvPr/>
        </p:nvSpPr>
        <p:spPr bwMode="auto">
          <a:xfrm>
            <a:off x="900113" y="5181600"/>
            <a:ext cx="7416800" cy="70173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&lt;link rel="stylesheet" type="text/css"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href="styles.css"&gt;</a:t>
            </a:r>
          </a:p>
        </p:txBody>
      </p:sp>
    </p:spTree>
    <p:extLst>
      <p:ext uri="{BB962C8B-B14F-4D97-AF65-F5344CB8AC3E}">
        <p14:creationId xmlns:p14="http://schemas.microsoft.com/office/powerpoint/2010/main" val="1876484998"/>
      </p:ext>
    </p:extLst>
  </p:cSld>
  <p:clrMapOvr>
    <a:masterClrMapping/>
  </p:clrMapOvr>
  <p:transition/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2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External CSS Styles (2)</a:t>
            </a:r>
            <a:endParaRPr lang="bg-BG" dirty="0"/>
          </a:p>
        </p:txBody>
      </p:sp>
      <p:sp>
        <p:nvSpPr>
          <p:cNvPr id="993283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990600"/>
            <a:ext cx="8686800" cy="5715000"/>
          </a:xfrm>
        </p:spPr>
        <p:txBody>
          <a:bodyPr/>
          <a:lstStyle/>
          <a:p>
            <a:pPr>
              <a:lnSpc>
                <a:spcPct val="100000"/>
              </a:lnSpc>
              <a:buNone/>
              <a:defRPr/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@import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/>
              <a:t>Another way to link external CSS files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/>
              <a:t>Example:</a:t>
            </a:r>
          </a:p>
          <a:p>
            <a:pPr lvl="1">
              <a:lnSpc>
                <a:spcPct val="100000"/>
              </a:lnSpc>
              <a:defRPr/>
            </a:pPr>
            <a:endParaRPr lang="en-US" dirty="0"/>
          </a:p>
          <a:p>
            <a:pPr lvl="1">
              <a:lnSpc>
                <a:spcPct val="100000"/>
              </a:lnSpc>
              <a:buNone/>
              <a:defRPr/>
            </a:pPr>
            <a:endParaRPr lang="en-US" dirty="0"/>
          </a:p>
          <a:p>
            <a:pPr lvl="1">
              <a:lnSpc>
                <a:spcPct val="100000"/>
              </a:lnSpc>
              <a:buNone/>
              <a:defRPr/>
            </a:pPr>
            <a:endParaRPr lang="en-US" dirty="0"/>
          </a:p>
          <a:p>
            <a:pPr lvl="1">
              <a:lnSpc>
                <a:spcPct val="100000"/>
              </a:lnSpc>
              <a:spcBef>
                <a:spcPts val="1800"/>
              </a:spcBef>
              <a:defRPr/>
            </a:pPr>
            <a:r>
              <a:rPr lang="en-US" dirty="0"/>
              <a:t>Ancient browsers do not recognize @import</a:t>
            </a:r>
          </a:p>
          <a:p>
            <a:pPr lvl="1">
              <a:lnSpc>
                <a:spcPct val="100000"/>
              </a:lnSpc>
              <a:spcBef>
                <a:spcPts val="1800"/>
              </a:spcBef>
              <a:defRPr/>
            </a:pPr>
            <a:r>
              <a:rPr lang="en-US" dirty="0"/>
              <a:t>Use @import in an external CSS file to workaround the IE 32 CSS file limit</a:t>
            </a:r>
          </a:p>
          <a:p>
            <a:pPr lvl="1">
              <a:lnSpc>
                <a:spcPct val="100000"/>
              </a:lnSpc>
              <a:buNone/>
              <a:defRPr/>
            </a:pPr>
            <a:r>
              <a:rPr lang="en-US" dirty="0"/>
              <a:t>	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121</a:t>
            </a:fld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00113" y="2955971"/>
            <a:ext cx="7416800" cy="178510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&lt;style type="text/css"&gt;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@import url("styles.css");</a:t>
            </a:r>
            <a:b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/* same as */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@import "styles.css";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&lt;/style&gt;</a:t>
            </a:r>
          </a:p>
        </p:txBody>
      </p:sp>
    </p:spTree>
    <p:extLst>
      <p:ext uri="{BB962C8B-B14F-4D97-AF65-F5344CB8AC3E}">
        <p14:creationId xmlns:p14="http://schemas.microsoft.com/office/powerpoint/2010/main" val="4206136893"/>
      </p:ext>
    </p:extLst>
  </p:cSld>
  <p:clrMapOvr>
    <a:masterClrMapping/>
  </p:clrMapOvr>
  <p:transition/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306" name="Rectangle 2"/>
          <p:cNvSpPr>
            <a:spLocks noGrp="1" noChangeArrowheads="1"/>
          </p:cNvSpPr>
          <p:nvPr>
            <p:ph type="title"/>
          </p:nvPr>
        </p:nvSpPr>
        <p:spPr>
          <a:xfrm>
            <a:off x="2357438" y="71438"/>
            <a:ext cx="6607175" cy="909637"/>
          </a:xfrm>
        </p:spPr>
        <p:txBody>
          <a:bodyPr/>
          <a:lstStyle/>
          <a:p>
            <a:pPr>
              <a:defRPr/>
            </a:pPr>
            <a:r>
              <a:rPr lang="en-US" dirty="0"/>
              <a:t>External Styles: Example</a:t>
            </a:r>
            <a:endParaRPr lang="bg-BG" sz="3600" dirty="0">
              <a:latin typeface="Courier New" pitchFamily="49" charset="0"/>
            </a:endParaRP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122</a:t>
            </a:fld>
            <a:endParaRPr lang="en-US" dirty="0"/>
          </a:p>
        </p:txBody>
      </p:sp>
      <p:sp>
        <p:nvSpPr>
          <p:cNvPr id="994309" name="Rectangle 5"/>
          <p:cNvSpPr>
            <a:spLocks noChangeArrowheads="1"/>
          </p:cNvSpPr>
          <p:nvPr/>
        </p:nvSpPr>
        <p:spPr bwMode="auto">
          <a:xfrm>
            <a:off x="755650" y="1519238"/>
            <a:ext cx="7632700" cy="472454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/* CSS Document */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 	  { text-decoration: none }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a:hover { text-decoration: underline;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color: red;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background-color: #CCFFCC }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 em   { color: red; 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font-weight: bold }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ul	  { margin-left: 2cm }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ul ul	  { text-decoration: underline; 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margin-left: .5cm }</a:t>
            </a:r>
          </a:p>
        </p:txBody>
      </p:sp>
      <p:sp>
        <p:nvSpPr>
          <p:cNvPr id="29700" name="Rectangle 3"/>
          <p:cNvSpPr>
            <a:spLocks noChangeArrowheads="1"/>
          </p:cNvSpPr>
          <p:nvPr/>
        </p:nvSpPr>
        <p:spPr bwMode="auto">
          <a:xfrm>
            <a:off x="685800" y="990600"/>
            <a:ext cx="165462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styles.css</a:t>
            </a:r>
          </a:p>
        </p:txBody>
      </p:sp>
    </p:spTree>
    <p:extLst>
      <p:ext uri="{BB962C8B-B14F-4D97-AF65-F5344CB8AC3E}">
        <p14:creationId xmlns:p14="http://schemas.microsoft.com/office/powerpoint/2010/main" val="1417253854"/>
      </p:ext>
    </p:extLst>
  </p:cSld>
  <p:clrMapOvr>
    <a:masterClrMapping/>
  </p:clrMapOvr>
  <p:transition/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3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External Styles: Example (2)</a:t>
            </a:r>
            <a:endParaRPr lang="bg-BG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123</a:t>
            </a:fld>
            <a:endParaRPr lang="en-US" dirty="0"/>
          </a:p>
        </p:txBody>
      </p:sp>
      <p:sp>
        <p:nvSpPr>
          <p:cNvPr id="995332" name="Rectangle 4"/>
          <p:cNvSpPr>
            <a:spLocks noChangeArrowheads="1"/>
          </p:cNvSpPr>
          <p:nvPr/>
        </p:nvSpPr>
        <p:spPr bwMode="auto">
          <a:xfrm>
            <a:off x="684213" y="1428750"/>
            <a:ext cx="7777162" cy="483209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&lt;!DOCTYPE html PUBLIC "-//W3C//DTD XHTML 1.0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Transitional//EN"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"http://www.w3.org/TR/xhtml1/DTD/xhtml1-transitional.dtd"&gt;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 xmlns="http://www.w3.org/1999/xhtml"&gt;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&lt;head&gt;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&lt;title&gt;Importing style sheets&lt;/title&gt;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&lt;link type="text/css" rel="stylesheet"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href="styles.css"  /&gt;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&lt;/head&gt;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&lt;body&gt;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&lt;h1&gt;Shopping list for &lt;em&gt;Monday&lt;/em&gt;:&lt;/h1&gt;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&lt;li&gt;Milk&lt;/li&gt;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…</a:t>
            </a:r>
          </a:p>
        </p:txBody>
      </p:sp>
      <p:sp>
        <p:nvSpPr>
          <p:cNvPr id="30724" name="Rectangle 3"/>
          <p:cNvSpPr>
            <a:spLocks noChangeArrowheads="1"/>
          </p:cNvSpPr>
          <p:nvPr/>
        </p:nvSpPr>
        <p:spPr bwMode="auto">
          <a:xfrm>
            <a:off x="714374" y="914400"/>
            <a:ext cx="347662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external-styles.html</a:t>
            </a:r>
          </a:p>
        </p:txBody>
      </p:sp>
    </p:spTree>
    <p:extLst>
      <p:ext uri="{BB962C8B-B14F-4D97-AF65-F5344CB8AC3E}">
        <p14:creationId xmlns:p14="http://schemas.microsoft.com/office/powerpoint/2010/main" val="3800699608"/>
      </p:ext>
    </p:extLst>
  </p:cSld>
  <p:clrMapOvr>
    <a:masterClrMapping/>
  </p:clrMapOvr>
  <p:transition/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3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External Styles: Example (3)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124</a:t>
            </a:fld>
            <a:endParaRPr lang="en-US" dirty="0"/>
          </a:p>
        </p:txBody>
      </p:sp>
      <p:sp>
        <p:nvSpPr>
          <p:cNvPr id="996356" name="Rectangle 4"/>
          <p:cNvSpPr>
            <a:spLocks noChangeArrowheads="1"/>
          </p:cNvSpPr>
          <p:nvPr/>
        </p:nvSpPr>
        <p:spPr bwMode="auto">
          <a:xfrm>
            <a:off x="685800" y="1143000"/>
            <a:ext cx="7777163" cy="523835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…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&lt;li&gt;Bread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&lt;ul&gt;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&lt;li&gt;White bread&lt;/li&gt;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&lt;li&gt;Rye bread&lt;/li&gt;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&lt;li&gt;Whole wheat bread&lt;/li&gt;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&lt;/ul&gt;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&lt;/li&gt;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&lt;li&gt;Rice&lt;/li&gt;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&lt;li&gt;Potatoes&lt;/li&gt;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&lt;li&gt;Pizza &lt;em&gt;with mushrooms&lt;/em&gt;&lt;/li&gt;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&lt;/ul&gt;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href="http://food.com" title="grocery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store"&gt;Go to the Grocery store&lt;/a&gt;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&lt;/body&gt;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</p:spTree>
    <p:extLst>
      <p:ext uri="{BB962C8B-B14F-4D97-AF65-F5344CB8AC3E}">
        <p14:creationId xmlns:p14="http://schemas.microsoft.com/office/powerpoint/2010/main" val="3979383384"/>
      </p:ext>
    </p:extLst>
  </p:cSld>
  <p:clrMapOvr>
    <a:masterClrMapping/>
  </p:clrMapOvr>
  <p:transition/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685800" y="1143000"/>
            <a:ext cx="7777163" cy="523835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…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&lt;li&gt;Bread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&lt;ul&gt;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&lt;li&gt;White bread&lt;/li&gt;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&lt;li&gt;Rye bread&lt;/li&gt;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&lt;li&gt;Whole wheat bread&lt;/li&gt;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&lt;/ul&gt;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&lt;/li&gt;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&lt;li&gt;Rice&lt;/li&gt;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&lt;li&gt;Potatoes&lt;/li&gt;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&lt;li&gt;Pizza &lt;em&gt;with mushrooms&lt;/em&gt;&lt;/li&gt;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&lt;/ul&gt;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href="http://food.com" title="grocery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store"&gt;Go to the Grocery store&lt;/a&gt;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&lt;/body&gt;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  <p:sp>
        <p:nvSpPr>
          <p:cNvPr id="9963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External Styles: Example (4)</a:t>
            </a:r>
            <a:endParaRPr lang="bg-BG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125</a:t>
            </a:fld>
            <a:endParaRPr lang="en-US" dirty="0"/>
          </a:p>
        </p:txBody>
      </p:sp>
      <p:pic>
        <p:nvPicPr>
          <p:cNvPr id="4" name="Picture 4" descr="advancedhover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1447800"/>
            <a:ext cx="5326063" cy="493712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356031631"/>
      </p:ext>
    </p:extLst>
  </p:cSld>
  <p:clrMapOvr>
    <a:masterClrMapping/>
  </p:clrMapOvr>
  <p:transition/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Text-related CSS Properties</a:t>
            </a:r>
            <a:endParaRPr lang="bg-BG" dirty="0"/>
          </a:p>
        </p:txBody>
      </p:sp>
      <p:sp>
        <p:nvSpPr>
          <p:cNvPr id="10014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sz="30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color</a:t>
            </a:r>
            <a:r>
              <a:rPr lang="en-US" sz="3000" dirty="0"/>
              <a:t> – specifies the color of the text</a:t>
            </a:r>
          </a:p>
          <a:p>
            <a:pPr>
              <a:lnSpc>
                <a:spcPct val="100000"/>
              </a:lnSpc>
              <a:defRPr/>
            </a:pPr>
            <a:r>
              <a:rPr lang="en-US" sz="30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font-size</a:t>
            </a:r>
            <a:r>
              <a:rPr lang="en-US" sz="3000" dirty="0"/>
              <a:t> – size of font: </a:t>
            </a:r>
            <a:r>
              <a:rPr lang="en-US" sz="30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xx-small</a:t>
            </a:r>
            <a:r>
              <a:rPr lang="en-US" sz="3000" dirty="0"/>
              <a:t>, </a:t>
            </a:r>
            <a:r>
              <a:rPr lang="en-US" sz="30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x-small</a:t>
            </a:r>
            <a:r>
              <a:rPr lang="en-US" sz="3000" dirty="0"/>
              <a:t>, </a:t>
            </a:r>
            <a:r>
              <a:rPr lang="en-US" sz="30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small</a:t>
            </a:r>
            <a:r>
              <a:rPr lang="en-US" sz="3000" dirty="0"/>
              <a:t>, </a:t>
            </a:r>
            <a:r>
              <a:rPr lang="en-US" sz="30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medium</a:t>
            </a:r>
            <a:r>
              <a:rPr lang="en-US" sz="3000" dirty="0"/>
              <a:t>, </a:t>
            </a:r>
            <a:r>
              <a:rPr lang="en-US" sz="30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large</a:t>
            </a:r>
            <a:r>
              <a:rPr lang="en-US" sz="3000" dirty="0"/>
              <a:t>, </a:t>
            </a:r>
            <a:r>
              <a:rPr lang="en-US" sz="30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x-large</a:t>
            </a:r>
            <a:r>
              <a:rPr lang="en-US" sz="3000" dirty="0"/>
              <a:t>, </a:t>
            </a:r>
            <a:r>
              <a:rPr lang="en-US" sz="30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xx-large</a:t>
            </a:r>
            <a:r>
              <a:rPr lang="en-US" sz="3000" dirty="0"/>
              <a:t>, </a:t>
            </a:r>
            <a:r>
              <a:rPr lang="en-US" sz="30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smaller</a:t>
            </a:r>
            <a:r>
              <a:rPr lang="en-US" sz="3000" dirty="0"/>
              <a:t>, </a:t>
            </a:r>
            <a:r>
              <a:rPr lang="en-US" sz="30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larger</a:t>
            </a:r>
            <a:r>
              <a:rPr lang="en-US" sz="3000" dirty="0"/>
              <a:t> or numeric value</a:t>
            </a:r>
          </a:p>
          <a:p>
            <a:pPr>
              <a:lnSpc>
                <a:spcPct val="100000"/>
              </a:lnSpc>
              <a:defRPr/>
            </a:pPr>
            <a:r>
              <a:rPr lang="en-US" sz="30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font-family</a:t>
            </a:r>
            <a:r>
              <a:rPr lang="en-US" sz="3000" dirty="0"/>
              <a:t> – comma separated font names</a:t>
            </a:r>
          </a:p>
          <a:p>
            <a:pPr lvl="1">
              <a:lnSpc>
                <a:spcPct val="100000"/>
              </a:lnSpc>
              <a:defRPr/>
            </a:pPr>
            <a:r>
              <a:rPr lang="en-US" sz="2800" dirty="0"/>
              <a:t>Example: </a:t>
            </a:r>
            <a:r>
              <a:rPr lang="en-US" sz="2800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verdana</a:t>
            </a:r>
            <a:r>
              <a:rPr lang="en-US" sz="2800" dirty="0"/>
              <a:t>, </a:t>
            </a: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sans-serif</a:t>
            </a:r>
            <a:r>
              <a:rPr lang="en-US" sz="2800" dirty="0"/>
              <a:t>, etc. </a:t>
            </a:r>
          </a:p>
          <a:p>
            <a:pPr lvl="1">
              <a:lnSpc>
                <a:spcPct val="100000"/>
              </a:lnSpc>
              <a:defRPr/>
            </a:pPr>
            <a:r>
              <a:rPr lang="en-US" sz="2800" dirty="0"/>
              <a:t>The browser loads the first one that is available</a:t>
            </a:r>
          </a:p>
          <a:p>
            <a:pPr lvl="1">
              <a:lnSpc>
                <a:spcPct val="100000"/>
              </a:lnSpc>
              <a:defRPr/>
            </a:pPr>
            <a:r>
              <a:rPr lang="en-US" sz="2800" dirty="0"/>
              <a:t>There should always be at least one generic font</a:t>
            </a:r>
          </a:p>
          <a:p>
            <a:pPr>
              <a:lnSpc>
                <a:spcPct val="100000"/>
              </a:lnSpc>
              <a:defRPr/>
            </a:pPr>
            <a:r>
              <a:rPr lang="en-US" sz="30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font-weight</a:t>
            </a:r>
            <a:r>
              <a:rPr lang="en-US" sz="2800" dirty="0"/>
              <a:t> can be </a:t>
            </a:r>
            <a:r>
              <a:rPr lang="en-US" sz="30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normal</a:t>
            </a:r>
            <a:r>
              <a:rPr lang="en-US" sz="3000" dirty="0"/>
              <a:t>, </a:t>
            </a:r>
            <a:r>
              <a:rPr lang="en-US" sz="30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bold</a:t>
            </a:r>
            <a:r>
              <a:rPr lang="en-US" sz="3000" dirty="0"/>
              <a:t>, </a:t>
            </a:r>
            <a:r>
              <a:rPr lang="en-US" sz="30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bolder</a:t>
            </a:r>
            <a:r>
              <a:rPr lang="en-US" sz="3000" dirty="0"/>
              <a:t>, </a:t>
            </a:r>
            <a:r>
              <a:rPr lang="en-US" sz="30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lighter</a:t>
            </a:r>
            <a:r>
              <a:rPr lang="en-US" sz="3000" dirty="0"/>
              <a:t> or a number in range [</a:t>
            </a:r>
            <a:r>
              <a:rPr lang="en-US" sz="3000" dirty="0">
                <a:latin typeface="Consolas" pitchFamily="49" charset="0"/>
                <a:cs typeface="Consolas" pitchFamily="49" charset="0"/>
              </a:rPr>
              <a:t>100</a:t>
            </a:r>
            <a:r>
              <a:rPr lang="en-US" sz="3000" dirty="0">
                <a:cs typeface="Consolas" pitchFamily="49" charset="0"/>
              </a:rPr>
              <a:t> </a:t>
            </a:r>
            <a:r>
              <a:rPr lang="en-US" sz="3000" dirty="0">
                <a:latin typeface="Consolas" pitchFamily="49" charset="0"/>
                <a:cs typeface="Consolas" pitchFamily="49" charset="0"/>
              </a:rPr>
              <a:t>…</a:t>
            </a:r>
            <a:r>
              <a:rPr lang="en-US" sz="3000" dirty="0">
                <a:cs typeface="Consolas" pitchFamily="49" charset="0"/>
              </a:rPr>
              <a:t> </a:t>
            </a:r>
            <a:r>
              <a:rPr lang="en-US" sz="3000" dirty="0">
                <a:latin typeface="Consolas" pitchFamily="49" charset="0"/>
                <a:cs typeface="Consolas" pitchFamily="49" charset="0"/>
              </a:rPr>
              <a:t>900</a:t>
            </a:r>
            <a:r>
              <a:rPr lang="en-US" sz="3000" dirty="0"/>
              <a:t>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5786110"/>
      </p:ext>
    </p:extLst>
  </p:cSld>
  <p:clrMapOvr>
    <a:masterClrMapping/>
  </p:clrMapOvr>
  <p:transition/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CSS Rules for Fonts (2)</a:t>
            </a:r>
            <a:endParaRPr lang="bg-BG" dirty="0"/>
          </a:p>
        </p:txBody>
      </p:sp>
      <p:sp>
        <p:nvSpPr>
          <p:cNvPr id="10014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font-style</a:t>
            </a:r>
            <a:r>
              <a:rPr lang="en-US" dirty="0"/>
              <a:t> – styles the font</a:t>
            </a:r>
          </a:p>
          <a:p>
            <a:pPr lvl="1">
              <a:defRPr/>
            </a:pPr>
            <a:r>
              <a:rPr lang="en-US" dirty="0"/>
              <a:t>Values: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normal</a:t>
            </a:r>
            <a:r>
              <a:rPr lang="en-US" dirty="0"/>
              <a:t>,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italic</a:t>
            </a:r>
            <a:r>
              <a:rPr lang="en-US" dirty="0"/>
              <a:t>,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oblique</a:t>
            </a:r>
          </a:p>
          <a:p>
            <a:pPr>
              <a:defRPr/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text-decoration</a:t>
            </a:r>
            <a:r>
              <a:rPr lang="en-US" dirty="0"/>
              <a:t> – decorates the text</a:t>
            </a:r>
          </a:p>
          <a:p>
            <a:pPr lvl="1">
              <a:defRPr/>
            </a:pPr>
            <a:r>
              <a:rPr lang="en-US" dirty="0"/>
              <a:t>Values: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none</a:t>
            </a:r>
            <a:r>
              <a:rPr lang="en-US" dirty="0"/>
              <a:t>,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underline</a:t>
            </a:r>
            <a:r>
              <a:rPr lang="en-US" dirty="0"/>
              <a:t>,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line-trough</a:t>
            </a:r>
            <a:r>
              <a:rPr lang="en-US" dirty="0"/>
              <a:t>, </a:t>
            </a:r>
            <a:r>
              <a:rPr lang="en-US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overline</a:t>
            </a:r>
            <a:r>
              <a:rPr lang="en-US" dirty="0"/>
              <a:t>,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blink</a:t>
            </a:r>
          </a:p>
          <a:p>
            <a:pPr>
              <a:defRPr/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text-align</a:t>
            </a:r>
            <a:r>
              <a:rPr lang="en-US" dirty="0"/>
              <a:t> – defines the alignment of text or other content</a:t>
            </a:r>
          </a:p>
          <a:p>
            <a:pPr lvl="1">
              <a:defRPr/>
            </a:pPr>
            <a:r>
              <a:rPr lang="en-US" dirty="0"/>
              <a:t>Values: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left</a:t>
            </a:r>
            <a:r>
              <a:rPr lang="en-US" dirty="0"/>
              <a:t>,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right</a:t>
            </a:r>
            <a:r>
              <a:rPr lang="en-US" dirty="0"/>
              <a:t>,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center</a:t>
            </a:r>
            <a:r>
              <a:rPr lang="en-US" dirty="0"/>
              <a:t>,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justify</a:t>
            </a:r>
            <a:endParaRPr lang="bg-BG" dirty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3771102"/>
      </p:ext>
    </p:extLst>
  </p:cSld>
  <p:clrMapOvr>
    <a:masterClrMapping/>
  </p:clrMapOvr>
  <p:transition/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Shorthand Font Property</a:t>
            </a:r>
            <a:endParaRPr lang="bg-BG" dirty="0"/>
          </a:p>
        </p:txBody>
      </p:sp>
      <p:sp>
        <p:nvSpPr>
          <p:cNvPr id="10014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font</a:t>
            </a:r>
          </a:p>
          <a:p>
            <a:pPr lvl="1">
              <a:defRPr/>
            </a:pPr>
            <a:r>
              <a:rPr lang="en-US" dirty="0"/>
              <a:t>Shorthand rule for setting multiple font properties at the same time</a:t>
            </a:r>
          </a:p>
          <a:p>
            <a:pPr lvl="1">
              <a:defRPr/>
            </a:pPr>
            <a:endParaRPr lang="en-US" dirty="0"/>
          </a:p>
          <a:p>
            <a:pPr lvl="1">
              <a:buNone/>
              <a:defRPr/>
            </a:pPr>
            <a:r>
              <a:rPr lang="en-US" dirty="0"/>
              <a:t>	is equal to writing this:</a:t>
            </a:r>
            <a:endParaRPr lang="en-US" dirty="0">
              <a:latin typeface="Courier New" pitchFamily="49" charset="0"/>
            </a:endParaRP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128</a:t>
            </a:fld>
            <a:endParaRPr lang="en-US" dirty="0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900113" y="2851868"/>
            <a:ext cx="7416800" cy="4247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font:italic normal bold 12px/16px verdana</a:t>
            </a:r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900113" y="4168271"/>
            <a:ext cx="7416800" cy="208672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font-style: italic;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font-variant: normal;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font-weight: bold;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font-size: 12px;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line-height: 16px;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font-family: verdana;</a:t>
            </a:r>
          </a:p>
        </p:txBody>
      </p:sp>
    </p:spTree>
    <p:extLst>
      <p:ext uri="{BB962C8B-B14F-4D97-AF65-F5344CB8AC3E}">
        <p14:creationId xmlns:p14="http://schemas.microsoft.com/office/powerpoint/2010/main" val="3926044758"/>
      </p:ext>
    </p:extLst>
  </p:cSld>
  <p:clrMapOvr>
    <a:masterClrMapping/>
  </p:clrMapOvr>
  <p:transition/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Backgrounds</a:t>
            </a:r>
            <a:endParaRPr lang="bg-BG" dirty="0"/>
          </a:p>
        </p:txBody>
      </p:sp>
      <p:sp>
        <p:nvSpPr>
          <p:cNvPr id="1001475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pPr>
              <a:defRPr/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background-image</a:t>
            </a:r>
          </a:p>
          <a:p>
            <a:pPr lvl="1">
              <a:defRPr/>
            </a:pPr>
            <a:r>
              <a:rPr lang="en-US" dirty="0"/>
              <a:t>URL of image to be used as background, e.g.: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</a:endParaRPr>
          </a:p>
          <a:p>
            <a:pPr>
              <a:defRPr/>
            </a:pP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</a:endParaRPr>
          </a:p>
          <a:p>
            <a:pPr>
              <a:defRPr/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background-color</a:t>
            </a:r>
          </a:p>
          <a:p>
            <a:pPr lvl="1">
              <a:defRPr/>
            </a:pPr>
            <a:r>
              <a:rPr lang="en-US" dirty="0"/>
              <a:t>Using color and image and the same time</a:t>
            </a:r>
          </a:p>
          <a:p>
            <a:pPr>
              <a:defRPr/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background-repeat</a:t>
            </a:r>
          </a:p>
          <a:p>
            <a:pPr lvl="1">
              <a:defRPr/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repeat-x</a:t>
            </a:r>
            <a:r>
              <a:rPr lang="en-US" dirty="0"/>
              <a:t>,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repeat-y</a:t>
            </a:r>
            <a:r>
              <a:rPr lang="en-US" dirty="0"/>
              <a:t>,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repeat</a:t>
            </a:r>
            <a:r>
              <a:rPr lang="en-US" dirty="0"/>
              <a:t>,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no-repeat</a:t>
            </a:r>
          </a:p>
          <a:p>
            <a:pPr>
              <a:defRPr/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background-attachment</a:t>
            </a:r>
          </a:p>
          <a:p>
            <a:pPr lvl="1">
              <a:defRPr/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urier New" pitchFamily="49" charset="0"/>
              </a:rPr>
              <a:t>fixed</a:t>
            </a:r>
            <a:r>
              <a:rPr lang="en-US" dirty="0"/>
              <a:t> /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urier New" pitchFamily="49" charset="0"/>
              </a:rPr>
              <a:t>scroll</a:t>
            </a:r>
          </a:p>
          <a:p>
            <a:pPr lvl="1">
              <a:defRPr/>
            </a:pPr>
            <a:endParaRPr lang="bg-BG" dirty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129</a:t>
            </a:fld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00113" y="2233035"/>
            <a:ext cx="7416800" cy="4339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background-image:url("back.gif");</a:t>
            </a:r>
          </a:p>
        </p:txBody>
      </p:sp>
    </p:spTree>
    <p:extLst>
      <p:ext uri="{BB962C8B-B14F-4D97-AF65-F5344CB8AC3E}">
        <p14:creationId xmlns:p14="http://schemas.microsoft.com/office/powerpoint/2010/main" val="2311143005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186" name="Rectangle 2"/>
          <p:cNvSpPr>
            <a:spLocks noChangeArrowheads="1"/>
          </p:cNvSpPr>
          <p:nvPr/>
        </p:nvSpPr>
        <p:spPr bwMode="auto">
          <a:xfrm>
            <a:off x="539751" y="1628775"/>
            <a:ext cx="7994649" cy="374871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&lt;!DOCTYPE HTML&gt;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&lt;head&gt;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&lt;title&gt;My First HTML Page&lt;/title&gt;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&lt;/head&gt;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&lt;body&gt;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&lt;p&gt;This is some text...&lt;/p&gt;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&lt;/body&gt;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  <p:sp>
        <p:nvSpPr>
          <p:cNvPr id="861195" name="Rectangle 11"/>
          <p:cNvSpPr>
            <a:spLocks noChangeArrowheads="1"/>
          </p:cNvSpPr>
          <p:nvPr/>
        </p:nvSpPr>
        <p:spPr bwMode="auto">
          <a:xfrm>
            <a:off x="875255" y="3657600"/>
            <a:ext cx="7354346" cy="126525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sz="24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61187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ZA" dirty="0"/>
              <a:t>First HTML Page: Body</a:t>
            </a:r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4114800" y="5257800"/>
            <a:ext cx="2209800" cy="527804"/>
          </a:xfrm>
          <a:prstGeom prst="wedgeRoundRectCallout">
            <a:avLst>
              <a:gd name="adj1" fmla="val -41697"/>
              <a:gd name="adj2" fmla="val -146766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HTML body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Backgrounds (2)</a:t>
            </a:r>
            <a:endParaRPr lang="bg-BG" dirty="0"/>
          </a:p>
        </p:txBody>
      </p:sp>
      <p:sp>
        <p:nvSpPr>
          <p:cNvPr id="10014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background-position</a:t>
            </a:r>
            <a:r>
              <a:rPr lang="en-US" dirty="0"/>
              <a:t>: specifies vertical and horizontal position of the background image</a:t>
            </a:r>
          </a:p>
          <a:p>
            <a:pPr lvl="1">
              <a:defRPr/>
            </a:pPr>
            <a:r>
              <a:rPr lang="en-US" dirty="0"/>
              <a:t>Vertical position: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top</a:t>
            </a:r>
            <a:r>
              <a:rPr lang="en-US" dirty="0"/>
              <a:t>,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center</a:t>
            </a:r>
            <a:r>
              <a:rPr lang="en-US" dirty="0"/>
              <a:t>,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bottom</a:t>
            </a:r>
            <a:endParaRPr lang="en-US" dirty="0"/>
          </a:p>
          <a:p>
            <a:pPr lvl="1">
              <a:defRPr/>
            </a:pPr>
            <a:r>
              <a:rPr lang="en-US" dirty="0"/>
              <a:t>Horizontal position: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left</a:t>
            </a:r>
            <a:r>
              <a:rPr lang="en-US" dirty="0"/>
              <a:t>,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center</a:t>
            </a:r>
            <a:r>
              <a:rPr lang="en-US" dirty="0"/>
              <a:t>,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right</a:t>
            </a:r>
          </a:p>
          <a:p>
            <a:pPr lvl="1">
              <a:defRPr/>
            </a:pPr>
            <a:r>
              <a:rPr lang="en-US" dirty="0"/>
              <a:t>Both can be specified in percentage or other numerical values</a:t>
            </a:r>
          </a:p>
          <a:p>
            <a:pPr lvl="1">
              <a:defRPr/>
            </a:pPr>
            <a:r>
              <a:rPr lang="en-US" dirty="0"/>
              <a:t>Examples: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130</a:t>
            </a:fld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87426" y="5290268"/>
            <a:ext cx="7242174" cy="4247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background-position: top left;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990600" y="5976068"/>
            <a:ext cx="7242174" cy="4247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lvl="1"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background-position: -5px 50%;</a:t>
            </a:r>
          </a:p>
        </p:txBody>
      </p:sp>
    </p:spTree>
    <p:extLst>
      <p:ext uri="{BB962C8B-B14F-4D97-AF65-F5344CB8AC3E}">
        <p14:creationId xmlns:p14="http://schemas.microsoft.com/office/powerpoint/2010/main" val="4118571330"/>
      </p:ext>
    </p:extLst>
  </p:cSld>
  <p:clrMapOvr>
    <a:masterClrMapping/>
  </p:clrMapOvr>
  <p:transition/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3600" dirty="0"/>
              <a:t>Background Shorthand Property</a:t>
            </a:r>
            <a:endParaRPr lang="bg-BG" dirty="0"/>
          </a:p>
        </p:txBody>
      </p:sp>
      <p:sp>
        <p:nvSpPr>
          <p:cNvPr id="1001475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pPr>
              <a:lnSpc>
                <a:spcPts val="3200"/>
              </a:lnSpc>
              <a:defRPr/>
            </a:pPr>
            <a:r>
              <a:rPr lang="en-US" sz="30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background</a:t>
            </a:r>
            <a:r>
              <a:rPr lang="en-US" sz="3000" dirty="0"/>
              <a:t>: shorthand rule for setting background properties at the same time:</a:t>
            </a:r>
          </a:p>
          <a:p>
            <a:pPr>
              <a:lnSpc>
                <a:spcPts val="3200"/>
              </a:lnSpc>
              <a:defRPr/>
            </a:pPr>
            <a:endParaRPr lang="en-US" sz="3000" dirty="0"/>
          </a:p>
          <a:p>
            <a:pPr>
              <a:lnSpc>
                <a:spcPts val="3200"/>
              </a:lnSpc>
              <a:buFontTx/>
              <a:buNone/>
              <a:defRPr/>
            </a:pPr>
            <a:r>
              <a:rPr lang="en-US" sz="3000" dirty="0"/>
              <a:t>	</a:t>
            </a:r>
            <a:endParaRPr lang="en-US" sz="3000" dirty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</a:endParaRPr>
          </a:p>
          <a:p>
            <a:pPr>
              <a:lnSpc>
                <a:spcPts val="3200"/>
              </a:lnSpc>
              <a:spcBef>
                <a:spcPts val="0"/>
              </a:spcBef>
              <a:buFontTx/>
              <a:buNone/>
              <a:defRPr/>
            </a:pPr>
            <a:r>
              <a:rPr lang="en-US" sz="3000" dirty="0"/>
              <a:t>	is equal to writing:</a:t>
            </a:r>
          </a:p>
          <a:p>
            <a:pPr lvl="1">
              <a:lnSpc>
                <a:spcPts val="3200"/>
              </a:lnSpc>
              <a:defRPr/>
            </a:pPr>
            <a:endParaRPr lang="en-US" sz="2800" dirty="0"/>
          </a:p>
          <a:p>
            <a:pPr lvl="1">
              <a:lnSpc>
                <a:spcPts val="3200"/>
              </a:lnSpc>
              <a:defRPr/>
            </a:pPr>
            <a:endParaRPr lang="en-US" sz="2800" dirty="0"/>
          </a:p>
          <a:p>
            <a:pPr lvl="1">
              <a:lnSpc>
                <a:spcPts val="3200"/>
              </a:lnSpc>
              <a:defRPr/>
            </a:pPr>
            <a:endParaRPr lang="en-US" sz="2800" dirty="0"/>
          </a:p>
          <a:p>
            <a:pPr lvl="1">
              <a:lnSpc>
                <a:spcPts val="3200"/>
              </a:lnSpc>
              <a:spcBef>
                <a:spcPts val="3000"/>
              </a:spcBef>
              <a:defRPr/>
            </a:pPr>
            <a:r>
              <a:rPr lang="en-US" sz="2800" dirty="0"/>
              <a:t>Some browsers will not apply BOTH color and image for background if using shorthand rule</a:t>
            </a:r>
            <a:endParaRPr lang="bg-BG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131</a:t>
            </a:fld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09600" y="1981200"/>
            <a:ext cx="7924800" cy="75713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background: #FFF0C0 url("back.gif") no-repeat fixed top;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09600" y="3579674"/>
            <a:ext cx="7924800" cy="175432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background-color: #FFF0C0;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background-image: url("back.gif");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background-repeat: no-repeat;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background-attachment: fixed;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background-position: top;</a:t>
            </a:r>
          </a:p>
        </p:txBody>
      </p:sp>
    </p:spTree>
    <p:extLst>
      <p:ext uri="{BB962C8B-B14F-4D97-AF65-F5344CB8AC3E}">
        <p14:creationId xmlns:p14="http://schemas.microsoft.com/office/powerpoint/2010/main" val="2095988400"/>
      </p:ext>
    </p:extLst>
  </p:cSld>
  <p:clrMapOvr>
    <a:masterClrMapping/>
  </p:clrMapOvr>
  <p:transition/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Background-image or </a:t>
            </a:r>
            <a:r>
              <a:rPr lang="en-US" dirty="0">
                <a:latin typeface="Consolas" pitchFamily="49" charset="0"/>
              </a:rPr>
              <a:t>&lt;img&gt;</a:t>
            </a:r>
            <a:r>
              <a:rPr lang="en-US" dirty="0"/>
              <a:t>?</a:t>
            </a:r>
            <a:endParaRPr lang="bg-BG" dirty="0"/>
          </a:p>
        </p:txBody>
      </p:sp>
      <p:sp>
        <p:nvSpPr>
          <p:cNvPr id="10014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Background images allow you to save many image tags from the HTML </a:t>
            </a:r>
          </a:p>
          <a:p>
            <a:pPr lvl="1">
              <a:defRPr/>
            </a:pPr>
            <a:r>
              <a:rPr lang="en-US" dirty="0"/>
              <a:t>Leads to less code</a:t>
            </a:r>
          </a:p>
          <a:p>
            <a:pPr lvl="1">
              <a:defRPr/>
            </a:pPr>
            <a:r>
              <a:rPr lang="en-US" dirty="0"/>
              <a:t>More content-oriented approach</a:t>
            </a:r>
          </a:p>
          <a:p>
            <a:pPr>
              <a:defRPr/>
            </a:pPr>
            <a:r>
              <a:rPr lang="en-US" dirty="0"/>
              <a:t>All images that are not part of the page content (and are used only for "beautification") should be moved to the CSS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9359382"/>
      </p:ext>
    </p:extLst>
  </p:cSld>
  <p:clrMapOvr>
    <a:masterClrMapping/>
  </p:clrMapOvr>
  <p:transition/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Borders</a:t>
            </a:r>
            <a:endParaRPr lang="bg-BG" dirty="0"/>
          </a:p>
        </p:txBody>
      </p:sp>
      <p:sp>
        <p:nvSpPr>
          <p:cNvPr id="10014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border-width</a:t>
            </a:r>
            <a:r>
              <a:rPr lang="en-US" dirty="0"/>
              <a:t>: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thin</a:t>
            </a:r>
            <a:r>
              <a:rPr lang="en-US" dirty="0"/>
              <a:t>,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medium</a:t>
            </a:r>
            <a:r>
              <a:rPr lang="en-US" dirty="0"/>
              <a:t>,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thick</a:t>
            </a:r>
            <a:r>
              <a:rPr lang="en-US" dirty="0"/>
              <a:t> or numerical value (e.g.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10px</a:t>
            </a:r>
            <a:r>
              <a:rPr lang="en-US" dirty="0"/>
              <a:t>)</a:t>
            </a:r>
          </a:p>
          <a:p>
            <a:pPr>
              <a:defRPr/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border-color</a:t>
            </a:r>
            <a:r>
              <a:rPr lang="en-US" dirty="0"/>
              <a:t>: color alias or RGB value</a:t>
            </a:r>
          </a:p>
          <a:p>
            <a:pPr>
              <a:defRPr/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border-style</a:t>
            </a:r>
            <a:r>
              <a:rPr lang="en-US" dirty="0"/>
              <a:t>: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none</a:t>
            </a:r>
            <a:r>
              <a:rPr lang="en-US" dirty="0"/>
              <a:t>,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hidden</a:t>
            </a:r>
            <a:r>
              <a:rPr lang="en-US" dirty="0"/>
              <a:t>,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dotted</a:t>
            </a:r>
            <a:r>
              <a:rPr lang="en-US" dirty="0"/>
              <a:t>,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dashed</a:t>
            </a:r>
            <a:r>
              <a:rPr lang="en-US" dirty="0"/>
              <a:t>,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solid</a:t>
            </a:r>
            <a:r>
              <a:rPr lang="en-US" dirty="0"/>
              <a:t>,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double</a:t>
            </a:r>
            <a:r>
              <a:rPr lang="en-US" dirty="0"/>
              <a:t>,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groove</a:t>
            </a:r>
            <a:r>
              <a:rPr lang="en-US" dirty="0"/>
              <a:t>,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ridge</a:t>
            </a:r>
            <a:r>
              <a:rPr lang="en-US" dirty="0"/>
              <a:t>,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inset</a:t>
            </a:r>
            <a:r>
              <a:rPr lang="en-US" dirty="0"/>
              <a:t>,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outset</a:t>
            </a:r>
          </a:p>
          <a:p>
            <a:pPr>
              <a:defRPr/>
            </a:pPr>
            <a:r>
              <a:rPr lang="en-US" dirty="0"/>
              <a:t>Each property can be defined separately for left, top, bottom and right</a:t>
            </a:r>
          </a:p>
          <a:p>
            <a:pPr lvl="1">
              <a:defRPr/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border-top-style</a:t>
            </a:r>
            <a:r>
              <a:rPr lang="en-US" dirty="0"/>
              <a:t>,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border-left-color</a:t>
            </a:r>
            <a:r>
              <a:rPr lang="en-US" dirty="0"/>
              <a:t>, …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0937078"/>
      </p:ext>
    </p:extLst>
  </p:cSld>
  <p:clrMapOvr>
    <a:masterClrMapping/>
  </p:clrMapOvr>
  <p:transition/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Border Shorthand Property</a:t>
            </a:r>
            <a:endParaRPr lang="bg-BG" dirty="0"/>
          </a:p>
        </p:txBody>
      </p:sp>
      <p:sp>
        <p:nvSpPr>
          <p:cNvPr id="10014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border</a:t>
            </a:r>
            <a:r>
              <a:rPr lang="en-US" dirty="0"/>
              <a:t>: shorthand rule for setting border properties at once:</a:t>
            </a:r>
          </a:p>
          <a:p>
            <a:pPr>
              <a:defRPr/>
            </a:pPr>
            <a:endParaRPr lang="en-US" dirty="0"/>
          </a:p>
          <a:p>
            <a:pPr>
              <a:buFontTx/>
              <a:buNone/>
              <a:defRPr/>
            </a:pPr>
            <a:r>
              <a:rPr lang="en-US" dirty="0"/>
              <a:t>	is equal to writing:</a:t>
            </a:r>
          </a:p>
          <a:p>
            <a:pPr>
              <a:buFontTx/>
              <a:buNone/>
              <a:defRPr/>
            </a:pPr>
            <a:endParaRPr lang="en-US" dirty="0"/>
          </a:p>
          <a:p>
            <a:pPr>
              <a:buFontTx/>
              <a:buNone/>
              <a:defRPr/>
            </a:pPr>
            <a:r>
              <a:rPr lang="en-US" dirty="0"/>
              <a:t>		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</a:endParaRPr>
          </a:p>
          <a:p>
            <a:pPr>
              <a:defRPr/>
            </a:pPr>
            <a:r>
              <a:rPr lang="en-US" dirty="0"/>
              <a:t>Specify different borders for the sides via shorthand rules: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border-top</a:t>
            </a:r>
            <a:r>
              <a:rPr lang="en-US" dirty="0"/>
              <a:t>,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border-left</a:t>
            </a:r>
            <a:r>
              <a:rPr lang="en-US" dirty="0"/>
              <a:t>,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border-right</a:t>
            </a:r>
            <a:r>
              <a:rPr lang="en-US" dirty="0"/>
              <a:t>,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border-bottom</a:t>
            </a:r>
          </a:p>
          <a:p>
            <a:pPr>
              <a:defRPr/>
            </a:pPr>
            <a:r>
              <a:rPr lang="en-US" dirty="0"/>
              <a:t>When to avoid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border:0</a:t>
            </a:r>
            <a:endParaRPr lang="bg-BG" dirty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134</a:t>
            </a:fld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09600" y="2242268"/>
            <a:ext cx="7924800" cy="4247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border: 1px solid red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09600" y="3537668"/>
            <a:ext cx="7924800" cy="10895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border-width:1px;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border-color:red;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border-style:solid;</a:t>
            </a:r>
          </a:p>
        </p:txBody>
      </p:sp>
    </p:spTree>
    <p:extLst>
      <p:ext uri="{BB962C8B-B14F-4D97-AF65-F5344CB8AC3E}">
        <p14:creationId xmlns:p14="http://schemas.microsoft.com/office/powerpoint/2010/main" val="3171569626"/>
      </p:ext>
    </p:extLst>
  </p:cSld>
  <p:clrMapOvr>
    <a:masterClrMapping/>
  </p:clrMapOvr>
  <p:transition/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Width and Height</a:t>
            </a:r>
            <a:endParaRPr lang="bg-BG" dirty="0"/>
          </a:p>
        </p:txBody>
      </p:sp>
      <p:sp>
        <p:nvSpPr>
          <p:cNvPr id="10014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width</a:t>
            </a:r>
            <a:r>
              <a:rPr lang="en-US" dirty="0"/>
              <a:t> – defines numerical value for the width of element, e.g.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200px</a:t>
            </a:r>
          </a:p>
          <a:p>
            <a:pPr>
              <a:lnSpc>
                <a:spcPct val="100000"/>
              </a:lnSpc>
              <a:defRPr/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height</a:t>
            </a:r>
            <a:r>
              <a:rPr lang="en-US" dirty="0"/>
              <a:t> – defines numerical value for the height of element, e.g.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100px</a:t>
            </a:r>
            <a:endParaRPr lang="en-US" dirty="0"/>
          </a:p>
          <a:p>
            <a:pPr lvl="1">
              <a:lnSpc>
                <a:spcPct val="100000"/>
              </a:lnSpc>
              <a:defRPr/>
            </a:pPr>
            <a:r>
              <a:rPr lang="en-US" dirty="0"/>
              <a:t>By default the height of an element is defined by its content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/>
              <a:t>Inline elements do not apply height, unless you change their </a:t>
            </a:r>
            <a:r>
              <a:rPr lang="en-US" sz="32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display</a:t>
            </a:r>
            <a:r>
              <a:rPr lang="en-US" dirty="0"/>
              <a:t> style.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2503629"/>
      </p:ext>
    </p:extLst>
  </p:cSld>
  <p:clrMapOvr>
    <a:masterClrMapping/>
  </p:clrMapOvr>
  <p:transition/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Margin and Padding</a:t>
            </a:r>
            <a:endParaRPr lang="bg-BG" dirty="0"/>
          </a:p>
        </p:txBody>
      </p:sp>
      <p:sp>
        <p:nvSpPr>
          <p:cNvPr id="10014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margin</a:t>
            </a:r>
            <a:r>
              <a:rPr lang="en-US" dirty="0"/>
              <a:t> and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padding</a:t>
            </a:r>
            <a:r>
              <a:rPr lang="en-US" dirty="0"/>
              <a:t> define the spacing around the element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/>
              <a:t>Numerical value, e.g.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10px</a:t>
            </a:r>
            <a:r>
              <a:rPr lang="en-US" dirty="0"/>
              <a:t> or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-5px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/>
              <a:t>Can be defined for each of the four sides separately -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margin-top</a:t>
            </a:r>
            <a:r>
              <a:rPr lang="en-US" dirty="0"/>
              <a:t>,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padding-left</a:t>
            </a:r>
            <a:r>
              <a:rPr lang="en-US" dirty="0"/>
              <a:t>, …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margin</a:t>
            </a:r>
            <a:r>
              <a:rPr lang="en-US" dirty="0"/>
              <a:t> is the spacing outside of the border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padding</a:t>
            </a:r>
            <a:r>
              <a:rPr lang="en-US" dirty="0"/>
              <a:t> is the spacing between the border and the content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/>
              <a:t>What are collapsing margins?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3611309"/>
      </p:ext>
    </p:extLst>
  </p:cSld>
  <p:clrMapOvr>
    <a:masterClrMapping/>
  </p:clrMapOvr>
  <p:transition/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3800" dirty="0"/>
              <a:t>Margin and Padding: Short Rules</a:t>
            </a:r>
            <a:endParaRPr lang="bg-BG" sz="3800" dirty="0"/>
          </a:p>
        </p:txBody>
      </p:sp>
      <p:sp>
        <p:nvSpPr>
          <p:cNvPr id="10014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margin: 5px</a:t>
            </a:r>
            <a:r>
              <a:rPr lang="en-US" dirty="0"/>
              <a:t>;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/>
              <a:t>Sets all four sides to have margin of 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5</a:t>
            </a:r>
            <a:r>
              <a:rPr lang="en-US" dirty="0"/>
              <a:t> px;</a:t>
            </a:r>
          </a:p>
          <a:p>
            <a:pPr>
              <a:lnSpc>
                <a:spcPct val="100000"/>
              </a:lnSpc>
              <a:defRPr/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margin: 10px 20px;</a:t>
            </a:r>
            <a:endParaRPr lang="en-US" dirty="0"/>
          </a:p>
          <a:p>
            <a:pPr lvl="1">
              <a:lnSpc>
                <a:spcPct val="100000"/>
              </a:lnSpc>
              <a:defRPr/>
            </a:pPr>
            <a:r>
              <a:rPr lang="en-US" dirty="0"/>
              <a:t>top and bottom to 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10px</a:t>
            </a:r>
            <a:r>
              <a:rPr lang="en-US" dirty="0"/>
              <a:t>, left and right to 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20px</a:t>
            </a:r>
            <a:r>
              <a:rPr lang="en-US" dirty="0"/>
              <a:t>;</a:t>
            </a:r>
          </a:p>
          <a:p>
            <a:pPr>
              <a:lnSpc>
                <a:spcPct val="100000"/>
              </a:lnSpc>
              <a:defRPr/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margin: 5px 3px 8px;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/>
              <a:t>top 5px, left/right 3px, bottom 8px</a:t>
            </a:r>
          </a:p>
          <a:p>
            <a:pPr>
              <a:lnSpc>
                <a:spcPct val="100000"/>
              </a:lnSpc>
              <a:defRPr/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margin: 1px 3px 5px 7px;</a:t>
            </a:r>
            <a:endParaRPr lang="en-US" dirty="0"/>
          </a:p>
          <a:p>
            <a:pPr lvl="1">
              <a:lnSpc>
                <a:spcPct val="100000"/>
              </a:lnSpc>
              <a:defRPr/>
            </a:pPr>
            <a:r>
              <a:rPr lang="en-US" dirty="0"/>
              <a:t>top, right, bottom, left (clockwise from top)</a:t>
            </a:r>
          </a:p>
          <a:p>
            <a:pPr>
              <a:lnSpc>
                <a:spcPct val="100000"/>
              </a:lnSpc>
              <a:defRPr/>
            </a:pPr>
            <a:r>
              <a:rPr lang="en-US" dirty="0"/>
              <a:t>Same for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padding</a:t>
            </a:r>
            <a:endParaRPr lang="bg-BG" dirty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5089476"/>
      </p:ext>
    </p:extLst>
  </p:cSld>
  <p:clrMapOvr>
    <a:masterClrMapping/>
  </p:clrMapOvr>
  <p:transition/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The Box Model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138</a:t>
            </a:fld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613" y="1297585"/>
            <a:ext cx="7469188" cy="503435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648638124"/>
      </p:ext>
    </p:extLst>
  </p:cSld>
  <p:clrMapOvr>
    <a:masterClrMapping/>
  </p:clrMapOvr>
  <p:transition/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IE Quirks Mode</a:t>
            </a:r>
            <a:endParaRPr lang="bg-BG" dirty="0"/>
          </a:p>
        </p:txBody>
      </p:sp>
      <p:sp>
        <p:nvSpPr>
          <p:cNvPr id="1001475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914400"/>
            <a:ext cx="4038600" cy="5715000"/>
          </a:xfrm>
        </p:spPr>
        <p:txBody>
          <a:bodyPr/>
          <a:lstStyle/>
          <a:p>
            <a:pPr>
              <a:lnSpc>
                <a:spcPct val="100000"/>
              </a:lnSpc>
              <a:spcAft>
                <a:spcPts val="0"/>
              </a:spcAft>
              <a:defRPr/>
            </a:pPr>
            <a:r>
              <a:rPr lang="en-US" sz="3000" dirty="0"/>
              <a:t>When using quirks mode (pages with no DOCTYPE or with a HTML 4 Transitional DOCTYPE), Internet Explorer violates the box model standard</a:t>
            </a:r>
            <a:endParaRPr lang="bg-BG" sz="30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139</a:t>
            </a:fld>
            <a:endParaRPr 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125538"/>
            <a:ext cx="3952875" cy="536416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33190493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0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ZA" dirty="0"/>
              <a:t>Some Simple Tags</a:t>
            </a:r>
            <a:endParaRPr lang="en-US" dirty="0"/>
          </a:p>
        </p:txBody>
      </p:sp>
      <p:sp>
        <p:nvSpPr>
          <p:cNvPr id="85709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  <a:defRPr/>
            </a:pPr>
            <a:r>
              <a:rPr lang="en-ZA" dirty="0"/>
              <a:t>Hyperlink Tags</a:t>
            </a:r>
          </a:p>
          <a:p>
            <a:pPr>
              <a:lnSpc>
                <a:spcPct val="90000"/>
              </a:lnSpc>
              <a:defRPr/>
            </a:pPr>
            <a:endParaRPr lang="en-ZA" dirty="0"/>
          </a:p>
          <a:p>
            <a:pPr>
              <a:lnSpc>
                <a:spcPct val="90000"/>
              </a:lnSpc>
              <a:defRPr/>
            </a:pPr>
            <a:endParaRPr lang="en-ZA" dirty="0"/>
          </a:p>
          <a:p>
            <a:pPr>
              <a:lnSpc>
                <a:spcPct val="90000"/>
              </a:lnSpc>
              <a:spcBef>
                <a:spcPct val="20000"/>
              </a:spcBef>
              <a:defRPr/>
            </a:pPr>
            <a:r>
              <a:rPr lang="en-ZA" dirty="0"/>
              <a:t>Image Tags</a:t>
            </a:r>
          </a:p>
          <a:p>
            <a:pPr>
              <a:lnSpc>
                <a:spcPct val="90000"/>
              </a:lnSpc>
              <a:defRPr/>
            </a:pPr>
            <a:endParaRPr lang="en-ZA" dirty="0"/>
          </a:p>
          <a:p>
            <a:pPr>
              <a:lnSpc>
                <a:spcPct val="90000"/>
              </a:lnSpc>
              <a:spcBef>
                <a:spcPct val="60000"/>
              </a:spcBef>
              <a:defRPr/>
            </a:pPr>
            <a:r>
              <a:rPr lang="en-ZA" dirty="0"/>
              <a:t>Text formatting tags</a:t>
            </a:r>
            <a:endParaRPr lang="en-US" dirty="0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857092" name="Rectangle 4"/>
          <p:cNvSpPr>
            <a:spLocks noChangeArrowheads="1"/>
          </p:cNvSpPr>
          <p:nvPr/>
        </p:nvSpPr>
        <p:spPr bwMode="auto">
          <a:xfrm>
            <a:off x="611188" y="1752600"/>
            <a:ext cx="7991475" cy="90486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href="http://www.telerik.com/"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title="Telerik"&gt;Link to Telerik Web site&lt;/a&gt;</a:t>
            </a:r>
          </a:p>
        </p:txBody>
      </p:sp>
      <p:sp>
        <p:nvSpPr>
          <p:cNvPr id="857093" name="Rectangle 5"/>
          <p:cNvSpPr>
            <a:spLocks noChangeArrowheads="1"/>
          </p:cNvSpPr>
          <p:nvPr/>
        </p:nvSpPr>
        <p:spPr bwMode="auto">
          <a:xfrm>
            <a:off x="612775" y="3581400"/>
            <a:ext cx="7991475" cy="4985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&lt;img src="logo.gif" alt="logo" /&gt;</a:t>
            </a:r>
          </a:p>
        </p:txBody>
      </p:sp>
      <p:sp>
        <p:nvSpPr>
          <p:cNvPr id="857094" name="Rectangle 6"/>
          <p:cNvSpPr>
            <a:spLocks noChangeArrowheads="1"/>
          </p:cNvSpPr>
          <p:nvPr/>
        </p:nvSpPr>
        <p:spPr bwMode="auto">
          <a:xfrm>
            <a:off x="612775" y="5013472"/>
            <a:ext cx="7991475" cy="131112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 text is &lt;em&gt;emphasized.&lt;/em&gt;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&lt;br /&gt;new line&lt;br /&gt;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 one is &lt;strong&gt;more emphasized.&lt;/strong&gt;</a:t>
            </a:r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Positioning</a:t>
            </a:r>
            <a:endParaRPr lang="bg-BG" dirty="0"/>
          </a:p>
        </p:txBody>
      </p:sp>
      <p:sp>
        <p:nvSpPr>
          <p:cNvPr id="10014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position</a:t>
            </a:r>
            <a:r>
              <a:rPr lang="en-US" dirty="0"/>
              <a:t>: defines the positioning of the element in the page content flow</a:t>
            </a:r>
          </a:p>
          <a:p>
            <a:pPr>
              <a:lnSpc>
                <a:spcPct val="100000"/>
              </a:lnSpc>
              <a:defRPr/>
            </a:pPr>
            <a:r>
              <a:rPr lang="en-US" dirty="0"/>
              <a:t> The value is one of:</a:t>
            </a:r>
          </a:p>
          <a:p>
            <a:pPr lvl="1">
              <a:lnSpc>
                <a:spcPct val="100000"/>
              </a:lnSpc>
              <a:defRPr/>
            </a:pP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static</a:t>
            </a:r>
            <a:r>
              <a:rPr lang="en-US" sz="2800" dirty="0"/>
              <a:t> (default)</a:t>
            </a:r>
          </a:p>
          <a:p>
            <a:pPr lvl="1">
              <a:lnSpc>
                <a:spcPct val="100000"/>
              </a:lnSpc>
              <a:defRPr/>
            </a:pP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relative</a:t>
            </a:r>
            <a:r>
              <a:rPr lang="en-US" sz="2800" dirty="0"/>
              <a:t> – relative position according to where the element would appear with static position</a:t>
            </a:r>
          </a:p>
          <a:p>
            <a:pPr lvl="1">
              <a:lnSpc>
                <a:spcPct val="100000"/>
              </a:lnSpc>
              <a:defRPr/>
            </a:pP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absolute</a:t>
            </a:r>
            <a:r>
              <a:rPr lang="en-US" sz="2800" dirty="0"/>
              <a:t> – position according to the innermost positioned parent element</a:t>
            </a:r>
          </a:p>
          <a:p>
            <a:pPr lvl="1">
              <a:lnSpc>
                <a:spcPct val="100000"/>
              </a:lnSpc>
              <a:defRPr/>
            </a:pP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fixed</a:t>
            </a:r>
            <a:r>
              <a:rPr lang="en-US" sz="2800" dirty="0"/>
              <a:t> – same as  absolute, but ignores page scrolling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6855378"/>
      </p:ext>
    </p:extLst>
  </p:cSld>
  <p:clrMapOvr>
    <a:masterClrMapping/>
  </p:clrMapOvr>
  <p:transition/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Positioning (2)</a:t>
            </a:r>
            <a:endParaRPr lang="bg-BG" dirty="0"/>
          </a:p>
        </p:txBody>
      </p:sp>
      <p:sp>
        <p:nvSpPr>
          <p:cNvPr id="10014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dirty="0"/>
              <a:t>Margin VS relative positioning</a:t>
            </a:r>
          </a:p>
          <a:p>
            <a:pPr>
              <a:lnSpc>
                <a:spcPct val="100000"/>
              </a:lnSpc>
              <a:defRPr/>
            </a:pPr>
            <a:r>
              <a:rPr lang="en-US" dirty="0"/>
              <a:t>Fixed and absolutely positioned elements do not influence the page normal flow and usually stay on top of other elements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/>
              <a:t>Their position and size is ignored when calculating the size of parent element or position of surrounding elements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/>
              <a:t>Overlaid according to their z-index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/>
              <a:t>Inline fixed or absolutely positioned elements can apply height like block-level elements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3922888"/>
      </p:ext>
    </p:extLst>
  </p:cSld>
  <p:clrMapOvr>
    <a:masterClrMapping/>
  </p:clrMapOvr>
  <p:transition/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Positioning (3)</a:t>
            </a:r>
            <a:endParaRPr lang="bg-BG" dirty="0"/>
          </a:p>
        </p:txBody>
      </p:sp>
      <p:sp>
        <p:nvSpPr>
          <p:cNvPr id="10014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top</a:t>
            </a:r>
            <a:r>
              <a:rPr lang="en-US" dirty="0"/>
              <a:t>,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left</a:t>
            </a:r>
            <a:r>
              <a:rPr lang="en-US" dirty="0"/>
              <a:t>,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bottom</a:t>
            </a:r>
            <a:r>
              <a:rPr lang="en-US" dirty="0"/>
              <a:t>,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right</a:t>
            </a:r>
            <a:r>
              <a:rPr lang="en-US" dirty="0"/>
              <a:t>: specifies offset of absolute/fixed/relative positioned element as numerical values</a:t>
            </a:r>
          </a:p>
          <a:p>
            <a:pPr>
              <a:lnSpc>
                <a:spcPct val="100000"/>
              </a:lnSpc>
              <a:defRPr/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z-index</a:t>
            </a:r>
            <a:r>
              <a:rPr lang="en-US" dirty="0"/>
              <a:t> : specifies the stack level of positioned elements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/>
              <a:t>Understanding stacking context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142</a:t>
            </a:fld>
            <a:endParaRPr lang="en-US" dirty="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65800" y="4559300"/>
            <a:ext cx="2540000" cy="184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685800" y="4495800"/>
            <a:ext cx="46482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Each positioned element creates a stacking context</a:t>
            </a:r>
            <a:r>
              <a:rPr lang="bg-BG" sz="1800" dirty="0"/>
              <a:t>.</a:t>
            </a:r>
            <a:endParaRPr lang="en-US" sz="1800" dirty="0"/>
          </a:p>
          <a:p>
            <a:r>
              <a:rPr lang="en-US" sz="1800" dirty="0"/>
              <a:t>Elements in different stacking contexts are overlapped according to the stacking order of their containers</a:t>
            </a:r>
            <a:r>
              <a:rPr lang="bg-BG" sz="1800" dirty="0"/>
              <a:t>. </a:t>
            </a:r>
            <a:r>
              <a:rPr lang="en-US" sz="1800" dirty="0"/>
              <a:t>For example, there is no way for #A1 and #A2 (children of #A) to be placed over #B without increasing the z-index of #A.</a:t>
            </a:r>
          </a:p>
        </p:txBody>
      </p:sp>
    </p:spTree>
    <p:extLst>
      <p:ext uri="{BB962C8B-B14F-4D97-AF65-F5344CB8AC3E}">
        <p14:creationId xmlns:p14="http://schemas.microsoft.com/office/powerpoint/2010/main" val="3219887000"/>
      </p:ext>
    </p:extLst>
  </p:cSld>
  <p:clrMapOvr>
    <a:masterClrMapping/>
  </p:clrMapOvr>
  <p:transition/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Inline element positioning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vertical-align</a:t>
            </a:r>
            <a:r>
              <a:rPr lang="en-US" dirty="0"/>
              <a:t>: sets the vertical-alignment of an inline element, according to the line height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/>
              <a:t>Values: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baseline</a:t>
            </a:r>
            <a:r>
              <a:rPr lang="en-US" dirty="0"/>
              <a:t>,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sub</a:t>
            </a:r>
            <a:r>
              <a:rPr lang="en-US" dirty="0"/>
              <a:t>,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super</a:t>
            </a:r>
            <a:r>
              <a:rPr lang="en-US" dirty="0"/>
              <a:t>,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top</a:t>
            </a:r>
            <a:r>
              <a:rPr lang="en-US" dirty="0"/>
              <a:t>,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text-top</a:t>
            </a:r>
            <a:r>
              <a:rPr lang="en-US" dirty="0"/>
              <a:t>,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middle</a:t>
            </a:r>
            <a:r>
              <a:rPr lang="en-US" dirty="0"/>
              <a:t>,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bottom</a:t>
            </a:r>
            <a:r>
              <a:rPr lang="en-US" dirty="0"/>
              <a:t>,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text-bottom</a:t>
            </a:r>
            <a:r>
              <a:rPr lang="en-US" dirty="0"/>
              <a:t> or numeric</a:t>
            </a:r>
          </a:p>
          <a:p>
            <a:pPr marL="282575" lvl="1" indent="-282575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/>
            </a:pPr>
            <a:r>
              <a:rPr lang="en-US" dirty="0"/>
              <a:t>Also used for content of table cells (which apply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middle</a:t>
            </a:r>
            <a:r>
              <a:rPr lang="en-US" dirty="0"/>
              <a:t> alignment by default)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6138142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Float</a:t>
            </a:r>
            <a:endParaRPr lang="bg-BG" dirty="0"/>
          </a:p>
        </p:txBody>
      </p:sp>
      <p:sp>
        <p:nvSpPr>
          <p:cNvPr id="10014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float</a:t>
            </a:r>
            <a:r>
              <a:rPr lang="en-US" dirty="0"/>
              <a:t>: the element “floats” to one side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left</a:t>
            </a:r>
            <a:r>
              <a:rPr lang="en-US" dirty="0"/>
              <a:t>: places the element on the left and following content on the right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right</a:t>
            </a:r>
            <a:r>
              <a:rPr lang="en-US" dirty="0"/>
              <a:t>: places the element on the right and following content on the left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/>
              <a:t>floated elements should come before the content that will wrap around them in the code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/>
              <a:t>margins of floated elements do not collapse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/>
              <a:t>floated inline elements can apply height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4953032"/>
      </p:ext>
    </p:extLst>
  </p:cSld>
  <p:clrMapOvr>
    <a:masterClrMapping/>
  </p:clrMapOvr>
  <p:transition/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Float (2)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floated elements are positioned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145</a:t>
            </a:fld>
            <a:endParaRPr lang="en-US" dirty="0"/>
          </a:p>
        </p:txBody>
      </p:sp>
      <p:graphicFrame>
        <p:nvGraphicFramePr>
          <p:cNvPr id="3074" name="Object 5"/>
          <p:cNvGraphicFramePr>
            <a:graphicFrameLocks noChangeAspect="1"/>
          </p:cNvGraphicFramePr>
          <p:nvPr/>
        </p:nvGraphicFramePr>
        <p:xfrm>
          <a:off x="2514600" y="2362200"/>
          <a:ext cx="4038600" cy="314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Image" r:id="rId3" imgW="3174603" imgH="2476190" progId="">
                  <p:embed/>
                </p:oleObj>
              </mc:Choice>
              <mc:Fallback>
                <p:oleObj name="Image" r:id="rId3" imgW="3174603" imgH="2476190" progId="">
                  <p:embed/>
                  <p:pic>
                    <p:nvPicPr>
                      <p:cNvPr id="3074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4600" y="2362200"/>
                        <a:ext cx="4038600" cy="3149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37136340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Clear</a:t>
            </a:r>
            <a:endParaRPr lang="bg-BG" dirty="0"/>
          </a:p>
        </p:txBody>
      </p:sp>
      <p:sp>
        <p:nvSpPr>
          <p:cNvPr id="10014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clear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/>
              <a:t>Sets the sides of the element where other floating elements are NOT allowed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/>
              <a:t>Used to "drop" elements below floated ones or expand a container, which contains only floated children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/>
              <a:t>Possible values: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left</a:t>
            </a:r>
            <a:r>
              <a:rPr lang="en-US" dirty="0"/>
              <a:t>,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right</a:t>
            </a:r>
            <a:r>
              <a:rPr lang="en-US" dirty="0"/>
              <a:t>,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both</a:t>
            </a:r>
          </a:p>
          <a:p>
            <a:pPr>
              <a:lnSpc>
                <a:spcPct val="100000"/>
              </a:lnSpc>
              <a:defRPr/>
            </a:pPr>
            <a:r>
              <a:rPr lang="en-US" sz="3000" dirty="0">
                <a:solidFill>
                  <a:schemeClr val="tx1">
                    <a:lumMod val="40000"/>
                    <a:lumOff val="60000"/>
                  </a:schemeClr>
                </a:solidFill>
              </a:rPr>
              <a:t>Clearing floats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/>
              <a:t>additional element (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&lt;div&gt;</a:t>
            </a:r>
            <a:r>
              <a:rPr lang="en-US" dirty="0"/>
              <a:t>) with a clear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2781624"/>
      </p:ext>
    </p:extLst>
  </p:cSld>
  <p:clrMapOvr>
    <a:masterClrMapping/>
  </p:clrMapOvr>
  <p:transition/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Clear (2)</a:t>
            </a:r>
            <a:endParaRPr lang="bg-BG" dirty="0"/>
          </a:p>
        </p:txBody>
      </p:sp>
      <p:sp>
        <p:nvSpPr>
          <p:cNvPr id="10014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sz="3000" dirty="0">
                <a:solidFill>
                  <a:schemeClr val="tx1">
                    <a:lumMod val="40000"/>
                    <a:lumOff val="60000"/>
                  </a:schemeClr>
                </a:solidFill>
              </a:rPr>
              <a:t>Clearing floats (continued)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:after { content: ""; display: block; clear: both; height: 0; }</a:t>
            </a:r>
            <a:endParaRPr lang="en-US" dirty="0"/>
          </a:p>
          <a:p>
            <a:pPr lvl="1">
              <a:lnSpc>
                <a:spcPct val="100000"/>
              </a:lnSpc>
              <a:defRPr/>
            </a:pPr>
            <a:r>
              <a:rPr lang="en-US" dirty="0"/>
              <a:t>Triggering </a:t>
            </a:r>
            <a:r>
              <a:rPr lang="en-US" dirty="0" err="1">
                <a:solidFill>
                  <a:schemeClr val="accent5">
                    <a:lumMod val="20000"/>
                    <a:lumOff val="80000"/>
                  </a:schemeClr>
                </a:solidFill>
              </a:rPr>
              <a:t>hasLayout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/>
              <a:t>in IE expands a container of floated elements</a:t>
            </a:r>
          </a:p>
          <a:p>
            <a:pPr lvl="2">
              <a:lnSpc>
                <a:spcPct val="100000"/>
              </a:lnSpc>
              <a:defRPr/>
            </a:pPr>
            <a:r>
              <a:rPr lang="en-US" dirty="0"/>
              <a:t>display: inline-block;</a:t>
            </a:r>
          </a:p>
          <a:p>
            <a:pPr lvl="2">
              <a:lnSpc>
                <a:spcPct val="100000"/>
              </a:lnSpc>
              <a:defRPr/>
            </a:pPr>
            <a:r>
              <a:rPr lang="en-US" dirty="0"/>
              <a:t>zoom: 1;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7452028"/>
      </p:ext>
    </p:extLst>
  </p:cSld>
  <p:clrMapOvr>
    <a:masterClrMapping/>
  </p:clrMapOvr>
  <p:transition/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Opacity</a:t>
            </a:r>
            <a:endParaRPr lang="bg-BG" dirty="0"/>
          </a:p>
        </p:txBody>
      </p:sp>
      <p:sp>
        <p:nvSpPr>
          <p:cNvPr id="10014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opacity</a:t>
            </a:r>
            <a:r>
              <a:rPr lang="en-US" dirty="0"/>
              <a:t>: specifies the opacity of the element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/>
              <a:t>Floating point number from 0 to 1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/>
              <a:t>For old Mozilla browsers use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–</a:t>
            </a:r>
            <a:r>
              <a:rPr lang="en-US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moz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-opacity</a:t>
            </a:r>
            <a:endParaRPr lang="en-US" dirty="0"/>
          </a:p>
          <a:p>
            <a:pPr lvl="1">
              <a:lnSpc>
                <a:spcPct val="100000"/>
              </a:lnSpc>
              <a:defRPr/>
            </a:pPr>
            <a:r>
              <a:rPr lang="en-US" dirty="0"/>
              <a:t>For IE use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filter:alpha(opacity=value)</a:t>
            </a:r>
            <a:r>
              <a:rPr lang="en-US" dirty="0"/>
              <a:t> where value is from 0 to 100; also, "binary and script behaviors" must be enabled and </a:t>
            </a:r>
            <a:r>
              <a:rPr lang="en-US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hasLayout</a:t>
            </a:r>
            <a:r>
              <a:rPr lang="en-US" dirty="0"/>
              <a:t> must be triggered, e.g. with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zoom:1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360804"/>
      </p:ext>
    </p:extLst>
  </p:cSld>
  <p:clrMapOvr>
    <a:masterClrMapping/>
  </p:clrMapOvr>
  <p:transition/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Visibility</a:t>
            </a:r>
            <a:endParaRPr lang="bg-BG" dirty="0"/>
          </a:p>
        </p:txBody>
      </p:sp>
      <p:sp>
        <p:nvSpPr>
          <p:cNvPr id="10014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visibility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/>
              <a:t>Determines whether the element is visible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hidden</a:t>
            </a:r>
            <a:r>
              <a:rPr lang="en-US" dirty="0"/>
              <a:t>: element is not rendered, but still occupies place on the page (similar to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opacity:0</a:t>
            </a:r>
            <a:r>
              <a:rPr lang="en-US" dirty="0"/>
              <a:t>)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visible</a:t>
            </a:r>
            <a:r>
              <a:rPr lang="en-US" dirty="0"/>
              <a:t>: element is rendered normally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0281149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2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Some Simple Tags – Example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865283" name="Rectangle 3"/>
          <p:cNvSpPr>
            <a:spLocks noChangeArrowheads="1"/>
          </p:cNvSpPr>
          <p:nvPr/>
        </p:nvSpPr>
        <p:spPr bwMode="auto">
          <a:xfrm>
            <a:off x="693738" y="1494046"/>
            <a:ext cx="7764462" cy="440120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&lt;!DOCTYPE HTML&gt;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&lt;head&gt;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&lt;title&gt;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Simple Tags Demo&lt;/title&gt;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&lt;/head&gt;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&lt;body&gt;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href="http://www.telerik.com/" title=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"Telerik site"&gt;This is a link.&lt;/a&gt;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&lt;br /&gt;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&lt;img src="logo.gif" alt="logo" /&gt;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&lt;br /&gt;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&lt;strong&gt;Bold&lt;/strong&gt; and &lt;em&gt;italic&lt;/em&gt; text.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&lt;/body&gt;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  <p:sp>
        <p:nvSpPr>
          <p:cNvPr id="5" name="Rectangle 4"/>
          <p:cNvSpPr/>
          <p:nvPr/>
        </p:nvSpPr>
        <p:spPr>
          <a:xfrm>
            <a:off x="609600" y="895213"/>
            <a:ext cx="3352800" cy="5525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2575" indent="-282575" eaLnBrk="0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282575" algn="l"/>
              </a:tabLst>
            </a:pPr>
            <a:r>
              <a:rPr lang="en-US" sz="28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some-tags.html</a:t>
            </a:r>
            <a:endParaRPr lang="en-US" sz="2800" b="1" dirty="0">
              <a:solidFill>
                <a:srgbClr val="CCFF66">
                  <a:lumMod val="40000"/>
                  <a:lumOff val="6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/>
            </a:endParaRPr>
          </a:p>
        </p:txBody>
      </p:sp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Display</a:t>
            </a:r>
            <a:endParaRPr lang="bg-BG" dirty="0"/>
          </a:p>
        </p:txBody>
      </p:sp>
      <p:sp>
        <p:nvSpPr>
          <p:cNvPr id="10014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display</a:t>
            </a:r>
            <a:r>
              <a:rPr lang="en-US" dirty="0"/>
              <a:t>: controls the display of the element and the way it is rendered and if breaks should be placed before and after the element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inline</a:t>
            </a:r>
            <a:r>
              <a:rPr lang="en-US" dirty="0"/>
              <a:t>: no breaks are placed before and after </a:t>
            </a:r>
            <a:r>
              <a:rPr lang="en-US" dirty="0">
                <a:latin typeface="Courier New" pitchFamily="49" charset="0"/>
              </a:rPr>
              <a:t>(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&lt;span&gt;</a:t>
            </a:r>
            <a:r>
              <a:rPr lang="en-US" dirty="0"/>
              <a:t> is an inline element)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block</a:t>
            </a:r>
            <a:r>
              <a:rPr lang="en-US" dirty="0"/>
              <a:t>:  breaks are placed before AND after the element </a:t>
            </a:r>
            <a:r>
              <a:rPr lang="en-US" dirty="0">
                <a:solidFill>
                  <a:srgbClr val="EBFFD2"/>
                </a:solidFill>
              </a:rPr>
              <a:t>(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&lt;div&gt;</a:t>
            </a:r>
            <a:r>
              <a:rPr lang="en-US" dirty="0"/>
              <a:t> is a block element)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0112276"/>
      </p:ext>
    </p:extLst>
  </p:cSld>
  <p:clrMapOvr>
    <a:masterClrMapping/>
  </p:clrMapOvr>
  <p:transition/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Display (2)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display</a:t>
            </a:r>
            <a:r>
              <a:rPr lang="en-US" dirty="0"/>
              <a:t>: controls the display of the element and the way it is rendered and if breaks should be placed before and after the element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none</a:t>
            </a:r>
            <a:r>
              <a:rPr lang="en-US" dirty="0"/>
              <a:t>: element is hidden and its dimensions are not used to calculate the surrounding elements rendering (differs from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visibility: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hidden</a:t>
            </a:r>
            <a:r>
              <a:rPr lang="en-US" dirty="0"/>
              <a:t>!)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/>
              <a:t>There are some more possible values, but not all browsers support them</a:t>
            </a:r>
          </a:p>
          <a:p>
            <a:pPr marL="863600" lvl="2" indent="-214313">
              <a:lnSpc>
                <a:spcPct val="100000"/>
              </a:lnSpc>
              <a:defRPr/>
            </a:pPr>
            <a:r>
              <a:rPr lang="en-US" dirty="0"/>
              <a:t>Specific displays like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table-cell</a:t>
            </a:r>
            <a:r>
              <a:rPr lang="en-US" dirty="0"/>
              <a:t> and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table-row</a:t>
            </a:r>
            <a:endParaRPr lang="bg-BG" dirty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2946300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Overflow</a:t>
            </a:r>
            <a:endParaRPr lang="bg-BG" dirty="0"/>
          </a:p>
        </p:txBody>
      </p:sp>
      <p:sp>
        <p:nvSpPr>
          <p:cNvPr id="1001475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overflow</a:t>
            </a:r>
            <a:r>
              <a:rPr lang="en-US" sz="2800" dirty="0"/>
              <a:t>: defines the behavior of element when content needs more space than you have specified by the size properties or for other reasons. Values: </a:t>
            </a:r>
          </a:p>
          <a:p>
            <a:pPr lvl="1">
              <a:lnSpc>
                <a:spcPct val="100000"/>
              </a:lnSpc>
              <a:defRPr/>
            </a:pP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visible</a:t>
            </a:r>
            <a:r>
              <a:rPr lang="en-US" sz="2800" dirty="0"/>
              <a:t> (default) – content spills out of the element</a:t>
            </a:r>
          </a:p>
          <a:p>
            <a:pPr lvl="1">
              <a:lnSpc>
                <a:spcPct val="100000"/>
              </a:lnSpc>
              <a:defRPr/>
            </a:pP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auto</a:t>
            </a:r>
            <a:r>
              <a:rPr lang="en-US" sz="2800" dirty="0"/>
              <a:t> - show scrollbars if needed</a:t>
            </a:r>
          </a:p>
          <a:p>
            <a:pPr lvl="1">
              <a:lnSpc>
                <a:spcPct val="100000"/>
              </a:lnSpc>
              <a:defRPr/>
            </a:pP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scroll</a:t>
            </a:r>
            <a:r>
              <a:rPr lang="en-US" sz="2800" dirty="0"/>
              <a:t> – always show scrollbars</a:t>
            </a:r>
          </a:p>
          <a:p>
            <a:pPr lvl="1">
              <a:lnSpc>
                <a:spcPct val="100000"/>
              </a:lnSpc>
              <a:defRPr/>
            </a:pP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hidden</a:t>
            </a:r>
            <a:r>
              <a:rPr lang="en-US" sz="2800" dirty="0"/>
              <a:t> – any content that cannot fit is clipped</a:t>
            </a:r>
            <a:endParaRPr lang="bg-BG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7939627"/>
      </p:ext>
    </p:extLst>
  </p:cSld>
  <p:clrMapOvr>
    <a:masterClrMapping/>
  </p:clrMapOvr>
  <p:transition/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Other CSS Properties</a:t>
            </a:r>
            <a:endParaRPr lang="bg-BG" dirty="0"/>
          </a:p>
        </p:txBody>
      </p:sp>
      <p:sp>
        <p:nvSpPr>
          <p:cNvPr id="10014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cursor</a:t>
            </a:r>
            <a:r>
              <a:rPr lang="en-US" dirty="0"/>
              <a:t>:  specifies the look of the mouse cursor when placed over the element</a:t>
            </a:r>
            <a:endParaRPr lang="bg-BG" dirty="0"/>
          </a:p>
          <a:p>
            <a:pPr lvl="1">
              <a:lnSpc>
                <a:spcPct val="100000"/>
              </a:lnSpc>
              <a:defRPr/>
            </a:pPr>
            <a:r>
              <a:rPr lang="en-US" dirty="0"/>
              <a:t> Values: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crosshair</a:t>
            </a:r>
            <a:r>
              <a:rPr lang="en-US" dirty="0"/>
              <a:t>,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help</a:t>
            </a:r>
            <a:r>
              <a:rPr lang="en-US" dirty="0"/>
              <a:t>,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pointer</a:t>
            </a:r>
            <a:r>
              <a:rPr lang="en-US" dirty="0"/>
              <a:t>,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progress</a:t>
            </a:r>
            <a:r>
              <a:rPr lang="en-US" dirty="0"/>
              <a:t>,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move</a:t>
            </a:r>
            <a:r>
              <a:rPr lang="en-US" dirty="0"/>
              <a:t>,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hair</a:t>
            </a:r>
            <a:r>
              <a:rPr lang="en-US" dirty="0"/>
              <a:t>, </a:t>
            </a:r>
            <a:r>
              <a:rPr lang="en-US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col-resize</a:t>
            </a:r>
            <a:r>
              <a:rPr lang="en-US" dirty="0"/>
              <a:t>,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row-resize</a:t>
            </a:r>
            <a:r>
              <a:rPr lang="en-US" dirty="0"/>
              <a:t>,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text</a:t>
            </a:r>
            <a:r>
              <a:rPr lang="en-US" dirty="0"/>
              <a:t>,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wait</a:t>
            </a:r>
            <a:r>
              <a:rPr lang="en-US" dirty="0"/>
              <a:t>,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copy</a:t>
            </a:r>
            <a:r>
              <a:rPr lang="en-US" dirty="0"/>
              <a:t>,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drop</a:t>
            </a:r>
            <a:r>
              <a:rPr lang="en-US" dirty="0"/>
              <a:t>, and others</a:t>
            </a:r>
          </a:p>
          <a:p>
            <a:pPr>
              <a:lnSpc>
                <a:spcPct val="100000"/>
              </a:lnSpc>
              <a:defRPr/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white-space</a:t>
            </a:r>
            <a:r>
              <a:rPr lang="en-US" dirty="0"/>
              <a:t> – controls the line breaking of text. Value is one of:</a:t>
            </a:r>
          </a:p>
          <a:p>
            <a:pPr lvl="1">
              <a:lnSpc>
                <a:spcPct val="100000"/>
              </a:lnSpc>
              <a:defRPr/>
            </a:pPr>
            <a:r>
              <a:rPr lang="en-US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nowrap</a:t>
            </a:r>
            <a:r>
              <a:rPr lang="en-US" dirty="0"/>
              <a:t> – keeps the text on one line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normal</a:t>
            </a:r>
            <a:r>
              <a:rPr lang="en-US" dirty="0"/>
              <a:t> (default) – browser decides whether to brake the lines if needed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3416338"/>
      </p:ext>
    </p:extLst>
  </p:cSld>
  <p:clrMapOvr>
    <a:masterClrMapping/>
  </p:clrMapOvr>
  <p:transition/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Benefits of using CSS</a:t>
            </a:r>
            <a:endParaRPr lang="bg-BG" dirty="0"/>
          </a:p>
        </p:txBody>
      </p:sp>
      <p:sp>
        <p:nvSpPr>
          <p:cNvPr id="1001475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1066800"/>
            <a:ext cx="8382000" cy="5638800"/>
          </a:xfrm>
        </p:spPr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dirty="0"/>
              <a:t>More powerful formatting than using presentation tags</a:t>
            </a:r>
          </a:p>
          <a:p>
            <a:pPr>
              <a:lnSpc>
                <a:spcPct val="100000"/>
              </a:lnSpc>
              <a:defRPr/>
            </a:pPr>
            <a:r>
              <a:rPr lang="en-US" dirty="0"/>
              <a:t>Your pages load faster, because browsers cache 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urier New" pitchFamily="49" charset="0"/>
              </a:rPr>
              <a:t>.</a:t>
            </a:r>
            <a:r>
              <a:rPr lang="en-US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urier New" pitchFamily="49" charset="0"/>
              </a:rPr>
              <a:t>css</a:t>
            </a:r>
            <a:r>
              <a:rPr lang="en-US" dirty="0"/>
              <a:t> files</a:t>
            </a:r>
          </a:p>
          <a:p>
            <a:pPr>
              <a:lnSpc>
                <a:spcPct val="100000"/>
              </a:lnSpc>
              <a:defRPr/>
            </a:pPr>
            <a:r>
              <a:rPr lang="en-US" dirty="0"/>
              <a:t>Increased accessibility, because rules can be defined according given media</a:t>
            </a:r>
          </a:p>
          <a:p>
            <a:pPr>
              <a:lnSpc>
                <a:spcPct val="100000"/>
              </a:lnSpc>
              <a:defRPr/>
            </a:pPr>
            <a:r>
              <a:rPr lang="en-US" dirty="0"/>
              <a:t>Pages are easier to maintain and update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4618048"/>
      </p:ext>
    </p:extLst>
  </p:cSld>
  <p:clrMapOvr>
    <a:masterClrMapping/>
  </p:clrMapOvr>
  <p:transition/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Maintenance Example</a:t>
            </a:r>
            <a:endParaRPr lang="bg-BG" dirty="0"/>
          </a:p>
        </p:txBody>
      </p:sp>
      <p:sp>
        <p:nvSpPr>
          <p:cNvPr id="127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155</a:t>
            </a:fld>
            <a:endParaRPr lang="en-US" dirty="0"/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1804988" y="18732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1741488" y="18526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1957388" y="2614613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Text Box 6"/>
          <p:cNvSpPr txBox="1">
            <a:spLocks noChangeArrowheads="1"/>
          </p:cNvSpPr>
          <p:nvPr/>
        </p:nvSpPr>
        <p:spPr bwMode="auto">
          <a:xfrm>
            <a:off x="1893888" y="2593975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2719388" y="19494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Text Box 8"/>
          <p:cNvSpPr txBox="1">
            <a:spLocks noChangeArrowheads="1"/>
          </p:cNvSpPr>
          <p:nvPr/>
        </p:nvSpPr>
        <p:spPr bwMode="auto">
          <a:xfrm>
            <a:off x="2655888" y="19288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12" name="Rectangle 9"/>
          <p:cNvSpPr>
            <a:spLocks noChangeArrowheads="1"/>
          </p:cNvSpPr>
          <p:nvPr/>
        </p:nvSpPr>
        <p:spPr bwMode="auto">
          <a:xfrm>
            <a:off x="1500188" y="51498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Text Box 10"/>
          <p:cNvSpPr txBox="1">
            <a:spLocks noChangeArrowheads="1"/>
          </p:cNvSpPr>
          <p:nvPr/>
        </p:nvSpPr>
        <p:spPr bwMode="auto">
          <a:xfrm>
            <a:off x="1436688" y="51292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14" name="Rectangle 11"/>
          <p:cNvSpPr>
            <a:spLocks noChangeArrowheads="1"/>
          </p:cNvSpPr>
          <p:nvPr/>
        </p:nvSpPr>
        <p:spPr bwMode="auto">
          <a:xfrm>
            <a:off x="1271588" y="33972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Text Box 12"/>
          <p:cNvSpPr txBox="1">
            <a:spLocks noChangeArrowheads="1"/>
          </p:cNvSpPr>
          <p:nvPr/>
        </p:nvSpPr>
        <p:spPr bwMode="auto">
          <a:xfrm>
            <a:off x="1208088" y="33766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16" name="Rectangle 13"/>
          <p:cNvSpPr>
            <a:spLocks noChangeArrowheads="1"/>
          </p:cNvSpPr>
          <p:nvPr/>
        </p:nvSpPr>
        <p:spPr bwMode="auto">
          <a:xfrm>
            <a:off x="1652588" y="41592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Text Box 14"/>
          <p:cNvSpPr txBox="1">
            <a:spLocks noChangeArrowheads="1"/>
          </p:cNvSpPr>
          <p:nvPr/>
        </p:nvSpPr>
        <p:spPr bwMode="auto">
          <a:xfrm>
            <a:off x="1589088" y="41386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18" name="Rectangle 15"/>
          <p:cNvSpPr>
            <a:spLocks noChangeArrowheads="1"/>
          </p:cNvSpPr>
          <p:nvPr/>
        </p:nvSpPr>
        <p:spPr bwMode="auto">
          <a:xfrm>
            <a:off x="2490788" y="32448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Text Box 16"/>
          <p:cNvSpPr txBox="1">
            <a:spLocks noChangeArrowheads="1"/>
          </p:cNvSpPr>
          <p:nvPr/>
        </p:nvSpPr>
        <p:spPr bwMode="auto">
          <a:xfrm>
            <a:off x="2427288" y="32242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20" name="Rectangle 17"/>
          <p:cNvSpPr>
            <a:spLocks noChangeArrowheads="1"/>
          </p:cNvSpPr>
          <p:nvPr/>
        </p:nvSpPr>
        <p:spPr bwMode="auto">
          <a:xfrm>
            <a:off x="3100388" y="30162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" name="Text Box 18"/>
          <p:cNvSpPr txBox="1">
            <a:spLocks noChangeArrowheads="1"/>
          </p:cNvSpPr>
          <p:nvPr/>
        </p:nvSpPr>
        <p:spPr bwMode="auto">
          <a:xfrm>
            <a:off x="3036888" y="29956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22" name="Rectangle 19"/>
          <p:cNvSpPr>
            <a:spLocks noChangeArrowheads="1"/>
          </p:cNvSpPr>
          <p:nvPr/>
        </p:nvSpPr>
        <p:spPr bwMode="auto">
          <a:xfrm>
            <a:off x="1881188" y="34734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Text Box 20"/>
          <p:cNvSpPr txBox="1">
            <a:spLocks noChangeArrowheads="1"/>
          </p:cNvSpPr>
          <p:nvPr/>
        </p:nvSpPr>
        <p:spPr bwMode="auto">
          <a:xfrm>
            <a:off x="1817688" y="34528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24" name="Rectangle 21"/>
          <p:cNvSpPr>
            <a:spLocks noChangeArrowheads="1"/>
          </p:cNvSpPr>
          <p:nvPr/>
        </p:nvSpPr>
        <p:spPr bwMode="auto">
          <a:xfrm>
            <a:off x="2414588" y="43878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" name="Text Box 22"/>
          <p:cNvSpPr txBox="1">
            <a:spLocks noChangeArrowheads="1"/>
          </p:cNvSpPr>
          <p:nvPr/>
        </p:nvSpPr>
        <p:spPr bwMode="auto">
          <a:xfrm>
            <a:off x="2351088" y="43672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26" name="Rectangle 23"/>
          <p:cNvSpPr>
            <a:spLocks noChangeArrowheads="1"/>
          </p:cNvSpPr>
          <p:nvPr/>
        </p:nvSpPr>
        <p:spPr bwMode="auto">
          <a:xfrm>
            <a:off x="2490788" y="25590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7" name="Text Box 24"/>
          <p:cNvSpPr txBox="1">
            <a:spLocks noChangeArrowheads="1"/>
          </p:cNvSpPr>
          <p:nvPr/>
        </p:nvSpPr>
        <p:spPr bwMode="auto">
          <a:xfrm>
            <a:off x="2427288" y="25384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28" name="Rectangle 25"/>
          <p:cNvSpPr>
            <a:spLocks noChangeArrowheads="1"/>
          </p:cNvSpPr>
          <p:nvPr/>
        </p:nvSpPr>
        <p:spPr bwMode="auto">
          <a:xfrm>
            <a:off x="1271588" y="24828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" name="Text Box 26"/>
          <p:cNvSpPr txBox="1">
            <a:spLocks noChangeArrowheads="1"/>
          </p:cNvSpPr>
          <p:nvPr/>
        </p:nvSpPr>
        <p:spPr bwMode="auto">
          <a:xfrm>
            <a:off x="1208088" y="24622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30" name="Rectangle 27"/>
          <p:cNvSpPr>
            <a:spLocks noChangeArrowheads="1"/>
          </p:cNvSpPr>
          <p:nvPr/>
        </p:nvSpPr>
        <p:spPr bwMode="auto">
          <a:xfrm>
            <a:off x="3328988" y="40068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1" name="Text Box 28"/>
          <p:cNvSpPr txBox="1">
            <a:spLocks noChangeArrowheads="1"/>
          </p:cNvSpPr>
          <p:nvPr/>
        </p:nvSpPr>
        <p:spPr bwMode="auto">
          <a:xfrm>
            <a:off x="3265488" y="39862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32" name="Rectangle 29"/>
          <p:cNvSpPr>
            <a:spLocks noChangeArrowheads="1"/>
          </p:cNvSpPr>
          <p:nvPr/>
        </p:nvSpPr>
        <p:spPr bwMode="auto">
          <a:xfrm>
            <a:off x="2185988" y="52260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3" name="Text Box 30"/>
          <p:cNvSpPr txBox="1">
            <a:spLocks noChangeArrowheads="1"/>
          </p:cNvSpPr>
          <p:nvPr/>
        </p:nvSpPr>
        <p:spPr bwMode="auto">
          <a:xfrm>
            <a:off x="2122488" y="52054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34" name="Rectangle 31"/>
          <p:cNvSpPr>
            <a:spLocks noChangeArrowheads="1"/>
          </p:cNvSpPr>
          <p:nvPr/>
        </p:nvSpPr>
        <p:spPr bwMode="auto">
          <a:xfrm>
            <a:off x="3100388" y="47688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5" name="Text Box 32"/>
          <p:cNvSpPr txBox="1">
            <a:spLocks noChangeArrowheads="1"/>
          </p:cNvSpPr>
          <p:nvPr/>
        </p:nvSpPr>
        <p:spPr bwMode="auto">
          <a:xfrm>
            <a:off x="3036888" y="47482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36" name="Rectangle 33"/>
          <p:cNvSpPr>
            <a:spLocks noChangeArrowheads="1"/>
          </p:cNvSpPr>
          <p:nvPr/>
        </p:nvSpPr>
        <p:spPr bwMode="auto">
          <a:xfrm>
            <a:off x="3328988" y="21780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7" name="Text Box 34"/>
          <p:cNvSpPr txBox="1">
            <a:spLocks noChangeArrowheads="1"/>
          </p:cNvSpPr>
          <p:nvPr/>
        </p:nvSpPr>
        <p:spPr bwMode="auto">
          <a:xfrm>
            <a:off x="3265488" y="21574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38" name="Rectangle 35"/>
          <p:cNvSpPr>
            <a:spLocks noChangeArrowheads="1"/>
          </p:cNvSpPr>
          <p:nvPr/>
        </p:nvSpPr>
        <p:spPr bwMode="auto">
          <a:xfrm>
            <a:off x="2719388" y="38544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9" name="Text Box 36"/>
          <p:cNvSpPr txBox="1">
            <a:spLocks noChangeArrowheads="1"/>
          </p:cNvSpPr>
          <p:nvPr/>
        </p:nvSpPr>
        <p:spPr bwMode="auto">
          <a:xfrm>
            <a:off x="2655888" y="38338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40" name="Rectangle 37"/>
          <p:cNvSpPr>
            <a:spLocks noChangeArrowheads="1"/>
          </p:cNvSpPr>
          <p:nvPr/>
        </p:nvSpPr>
        <p:spPr bwMode="auto">
          <a:xfrm>
            <a:off x="2033588" y="40068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1" name="Text Box 38"/>
          <p:cNvSpPr txBox="1">
            <a:spLocks noChangeArrowheads="1"/>
          </p:cNvSpPr>
          <p:nvPr/>
        </p:nvSpPr>
        <p:spPr bwMode="auto">
          <a:xfrm>
            <a:off x="1970088" y="39862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42" name="Rectangle 39"/>
          <p:cNvSpPr>
            <a:spLocks noChangeArrowheads="1"/>
          </p:cNvSpPr>
          <p:nvPr/>
        </p:nvSpPr>
        <p:spPr bwMode="auto">
          <a:xfrm>
            <a:off x="2719388" y="54546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3" name="Text Box 40"/>
          <p:cNvSpPr txBox="1">
            <a:spLocks noChangeArrowheads="1"/>
          </p:cNvSpPr>
          <p:nvPr/>
        </p:nvSpPr>
        <p:spPr bwMode="auto">
          <a:xfrm>
            <a:off x="2655888" y="54340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44" name="Rectangle 41"/>
          <p:cNvSpPr>
            <a:spLocks noChangeArrowheads="1"/>
          </p:cNvSpPr>
          <p:nvPr/>
        </p:nvSpPr>
        <p:spPr bwMode="auto">
          <a:xfrm>
            <a:off x="3709988" y="50736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Text Box 42"/>
          <p:cNvSpPr txBox="1">
            <a:spLocks noChangeArrowheads="1"/>
          </p:cNvSpPr>
          <p:nvPr/>
        </p:nvSpPr>
        <p:spPr bwMode="auto">
          <a:xfrm>
            <a:off x="3646488" y="50530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46" name="Rectangle 43"/>
          <p:cNvSpPr>
            <a:spLocks noChangeArrowheads="1"/>
          </p:cNvSpPr>
          <p:nvPr/>
        </p:nvSpPr>
        <p:spPr bwMode="auto">
          <a:xfrm>
            <a:off x="1804988" y="47688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7" name="Text Box 44"/>
          <p:cNvSpPr txBox="1">
            <a:spLocks noChangeArrowheads="1"/>
          </p:cNvSpPr>
          <p:nvPr/>
        </p:nvSpPr>
        <p:spPr bwMode="auto">
          <a:xfrm>
            <a:off x="1741488" y="47482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48" name="Rectangle 45"/>
          <p:cNvSpPr>
            <a:spLocks noChangeArrowheads="1"/>
          </p:cNvSpPr>
          <p:nvPr/>
        </p:nvSpPr>
        <p:spPr bwMode="auto">
          <a:xfrm>
            <a:off x="4395788" y="19494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9" name="Text Box 46"/>
          <p:cNvSpPr txBox="1">
            <a:spLocks noChangeArrowheads="1"/>
          </p:cNvSpPr>
          <p:nvPr/>
        </p:nvSpPr>
        <p:spPr bwMode="auto">
          <a:xfrm>
            <a:off x="4332288" y="19288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50" name="Rectangle 47"/>
          <p:cNvSpPr>
            <a:spLocks noChangeArrowheads="1"/>
          </p:cNvSpPr>
          <p:nvPr/>
        </p:nvSpPr>
        <p:spPr bwMode="auto">
          <a:xfrm>
            <a:off x="3938588" y="28638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1" name="Text Box 48"/>
          <p:cNvSpPr txBox="1">
            <a:spLocks noChangeArrowheads="1"/>
          </p:cNvSpPr>
          <p:nvPr/>
        </p:nvSpPr>
        <p:spPr bwMode="auto">
          <a:xfrm>
            <a:off x="3875088" y="28432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52" name="Rectangle 49"/>
          <p:cNvSpPr>
            <a:spLocks noChangeArrowheads="1"/>
          </p:cNvSpPr>
          <p:nvPr/>
        </p:nvSpPr>
        <p:spPr bwMode="auto">
          <a:xfrm>
            <a:off x="3709988" y="35496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3" name="Text Box 50"/>
          <p:cNvSpPr txBox="1">
            <a:spLocks noChangeArrowheads="1"/>
          </p:cNvSpPr>
          <p:nvPr/>
        </p:nvSpPr>
        <p:spPr bwMode="auto">
          <a:xfrm>
            <a:off x="3646488" y="35290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54" name="Rectangle 51"/>
          <p:cNvSpPr>
            <a:spLocks noChangeArrowheads="1"/>
          </p:cNvSpPr>
          <p:nvPr/>
        </p:nvSpPr>
        <p:spPr bwMode="auto">
          <a:xfrm>
            <a:off x="4319588" y="43116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5" name="Text Box 52"/>
          <p:cNvSpPr txBox="1">
            <a:spLocks noChangeArrowheads="1"/>
          </p:cNvSpPr>
          <p:nvPr/>
        </p:nvSpPr>
        <p:spPr bwMode="auto">
          <a:xfrm>
            <a:off x="4256088" y="42910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56" name="Rectangle 53"/>
          <p:cNvSpPr>
            <a:spLocks noChangeArrowheads="1"/>
          </p:cNvSpPr>
          <p:nvPr/>
        </p:nvSpPr>
        <p:spPr bwMode="auto">
          <a:xfrm>
            <a:off x="3633788" y="43878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7" name="Text Box 54"/>
          <p:cNvSpPr txBox="1">
            <a:spLocks noChangeArrowheads="1"/>
          </p:cNvSpPr>
          <p:nvPr/>
        </p:nvSpPr>
        <p:spPr bwMode="auto">
          <a:xfrm>
            <a:off x="3570288" y="43672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58" name="Rectangle 55"/>
          <p:cNvSpPr>
            <a:spLocks noChangeArrowheads="1"/>
          </p:cNvSpPr>
          <p:nvPr/>
        </p:nvSpPr>
        <p:spPr bwMode="auto">
          <a:xfrm>
            <a:off x="4471988" y="35496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9" name="Text Box 56"/>
          <p:cNvSpPr txBox="1">
            <a:spLocks noChangeArrowheads="1"/>
          </p:cNvSpPr>
          <p:nvPr/>
        </p:nvSpPr>
        <p:spPr bwMode="auto">
          <a:xfrm>
            <a:off x="4408488" y="35290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60" name="Rectangle 57"/>
          <p:cNvSpPr>
            <a:spLocks noChangeArrowheads="1"/>
          </p:cNvSpPr>
          <p:nvPr/>
        </p:nvSpPr>
        <p:spPr bwMode="auto">
          <a:xfrm>
            <a:off x="4395788" y="25590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1" name="Text Box 58"/>
          <p:cNvSpPr txBox="1">
            <a:spLocks noChangeArrowheads="1"/>
          </p:cNvSpPr>
          <p:nvPr/>
        </p:nvSpPr>
        <p:spPr bwMode="auto">
          <a:xfrm>
            <a:off x="4332288" y="25384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62" name="Rectangle 59"/>
          <p:cNvSpPr>
            <a:spLocks noChangeArrowheads="1"/>
          </p:cNvSpPr>
          <p:nvPr/>
        </p:nvSpPr>
        <p:spPr bwMode="auto">
          <a:xfrm>
            <a:off x="3557588" y="56070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3" name="Text Box 60"/>
          <p:cNvSpPr txBox="1">
            <a:spLocks noChangeArrowheads="1"/>
          </p:cNvSpPr>
          <p:nvPr/>
        </p:nvSpPr>
        <p:spPr bwMode="auto">
          <a:xfrm>
            <a:off x="3494088" y="55864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64" name="Rectangle 61"/>
          <p:cNvSpPr>
            <a:spLocks noChangeArrowheads="1"/>
          </p:cNvSpPr>
          <p:nvPr/>
        </p:nvSpPr>
        <p:spPr bwMode="auto">
          <a:xfrm>
            <a:off x="4167188" y="52260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5" name="Text Box 62"/>
          <p:cNvSpPr txBox="1">
            <a:spLocks noChangeArrowheads="1"/>
          </p:cNvSpPr>
          <p:nvPr/>
        </p:nvSpPr>
        <p:spPr bwMode="auto">
          <a:xfrm>
            <a:off x="4103688" y="52054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66" name="Rectangle 63"/>
          <p:cNvSpPr>
            <a:spLocks noChangeArrowheads="1"/>
          </p:cNvSpPr>
          <p:nvPr/>
        </p:nvSpPr>
        <p:spPr bwMode="auto">
          <a:xfrm>
            <a:off x="3633788" y="17970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7" name="Text Box 64"/>
          <p:cNvSpPr txBox="1">
            <a:spLocks noChangeArrowheads="1"/>
          </p:cNvSpPr>
          <p:nvPr/>
        </p:nvSpPr>
        <p:spPr bwMode="auto">
          <a:xfrm>
            <a:off x="3570288" y="17764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68" name="Rectangle 65"/>
          <p:cNvSpPr>
            <a:spLocks noChangeArrowheads="1"/>
          </p:cNvSpPr>
          <p:nvPr/>
        </p:nvSpPr>
        <p:spPr bwMode="auto">
          <a:xfrm>
            <a:off x="4929188" y="53022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9" name="Text Box 66"/>
          <p:cNvSpPr txBox="1">
            <a:spLocks noChangeArrowheads="1"/>
          </p:cNvSpPr>
          <p:nvPr/>
        </p:nvSpPr>
        <p:spPr bwMode="auto">
          <a:xfrm>
            <a:off x="4865688" y="52816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70" name="Rectangle 67"/>
          <p:cNvSpPr>
            <a:spLocks noChangeArrowheads="1"/>
          </p:cNvSpPr>
          <p:nvPr/>
        </p:nvSpPr>
        <p:spPr bwMode="auto">
          <a:xfrm>
            <a:off x="4929188" y="45402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1" name="Text Box 68"/>
          <p:cNvSpPr txBox="1">
            <a:spLocks noChangeArrowheads="1"/>
          </p:cNvSpPr>
          <p:nvPr/>
        </p:nvSpPr>
        <p:spPr bwMode="auto">
          <a:xfrm>
            <a:off x="4865688" y="45196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72" name="Rectangle 69"/>
          <p:cNvSpPr>
            <a:spLocks noChangeArrowheads="1"/>
          </p:cNvSpPr>
          <p:nvPr/>
        </p:nvSpPr>
        <p:spPr bwMode="auto">
          <a:xfrm>
            <a:off x="4929188" y="27876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3" name="Text Box 70"/>
          <p:cNvSpPr txBox="1">
            <a:spLocks noChangeArrowheads="1"/>
          </p:cNvSpPr>
          <p:nvPr/>
        </p:nvSpPr>
        <p:spPr bwMode="auto">
          <a:xfrm>
            <a:off x="4865688" y="27670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74" name="Rectangle 71"/>
          <p:cNvSpPr>
            <a:spLocks noChangeArrowheads="1"/>
          </p:cNvSpPr>
          <p:nvPr/>
        </p:nvSpPr>
        <p:spPr bwMode="auto">
          <a:xfrm>
            <a:off x="4852988" y="38544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5" name="Text Box 72"/>
          <p:cNvSpPr txBox="1">
            <a:spLocks noChangeArrowheads="1"/>
          </p:cNvSpPr>
          <p:nvPr/>
        </p:nvSpPr>
        <p:spPr bwMode="auto">
          <a:xfrm>
            <a:off x="4789488" y="38338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76" name="Rectangle 73"/>
          <p:cNvSpPr>
            <a:spLocks noChangeArrowheads="1"/>
          </p:cNvSpPr>
          <p:nvPr/>
        </p:nvSpPr>
        <p:spPr bwMode="auto">
          <a:xfrm>
            <a:off x="2871788" y="25590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7" name="Text Box 74"/>
          <p:cNvSpPr txBox="1">
            <a:spLocks noChangeArrowheads="1"/>
          </p:cNvSpPr>
          <p:nvPr/>
        </p:nvSpPr>
        <p:spPr bwMode="auto">
          <a:xfrm>
            <a:off x="2808288" y="25384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78" name="Rectangle 75"/>
          <p:cNvSpPr>
            <a:spLocks noChangeArrowheads="1"/>
          </p:cNvSpPr>
          <p:nvPr/>
        </p:nvSpPr>
        <p:spPr bwMode="auto">
          <a:xfrm>
            <a:off x="1652588" y="29400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9" name="Text Box 76"/>
          <p:cNvSpPr txBox="1">
            <a:spLocks noChangeArrowheads="1"/>
          </p:cNvSpPr>
          <p:nvPr/>
        </p:nvSpPr>
        <p:spPr bwMode="auto">
          <a:xfrm>
            <a:off x="1589088" y="29194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80" name="Rectangle 77"/>
          <p:cNvSpPr>
            <a:spLocks noChangeArrowheads="1"/>
          </p:cNvSpPr>
          <p:nvPr/>
        </p:nvSpPr>
        <p:spPr bwMode="auto">
          <a:xfrm>
            <a:off x="1347788" y="43116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1" name="Text Box 78"/>
          <p:cNvSpPr txBox="1">
            <a:spLocks noChangeArrowheads="1"/>
          </p:cNvSpPr>
          <p:nvPr/>
        </p:nvSpPr>
        <p:spPr bwMode="auto">
          <a:xfrm>
            <a:off x="1284288" y="42910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82" name="Rectangle 79"/>
          <p:cNvSpPr>
            <a:spLocks noChangeArrowheads="1"/>
          </p:cNvSpPr>
          <p:nvPr/>
        </p:nvSpPr>
        <p:spPr bwMode="auto">
          <a:xfrm>
            <a:off x="3176588" y="35496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3" name="Text Box 80"/>
          <p:cNvSpPr txBox="1">
            <a:spLocks noChangeArrowheads="1"/>
          </p:cNvSpPr>
          <p:nvPr/>
        </p:nvSpPr>
        <p:spPr bwMode="auto">
          <a:xfrm>
            <a:off x="3113088" y="35290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84" name="Rectangle 81"/>
          <p:cNvSpPr>
            <a:spLocks noChangeArrowheads="1"/>
          </p:cNvSpPr>
          <p:nvPr/>
        </p:nvSpPr>
        <p:spPr bwMode="auto">
          <a:xfrm>
            <a:off x="1804988" y="54546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5" name="Text Box 82"/>
          <p:cNvSpPr txBox="1">
            <a:spLocks noChangeArrowheads="1"/>
          </p:cNvSpPr>
          <p:nvPr/>
        </p:nvSpPr>
        <p:spPr bwMode="auto">
          <a:xfrm>
            <a:off x="1741488" y="54340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86" name="Rectangle 83"/>
          <p:cNvSpPr>
            <a:spLocks noChangeArrowheads="1"/>
          </p:cNvSpPr>
          <p:nvPr/>
        </p:nvSpPr>
        <p:spPr bwMode="auto">
          <a:xfrm>
            <a:off x="2414588" y="37020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7" name="Text Box 84"/>
          <p:cNvSpPr txBox="1">
            <a:spLocks noChangeArrowheads="1"/>
          </p:cNvSpPr>
          <p:nvPr/>
        </p:nvSpPr>
        <p:spPr bwMode="auto">
          <a:xfrm>
            <a:off x="2351088" y="36814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88" name="Rectangle 85"/>
          <p:cNvSpPr>
            <a:spLocks noChangeArrowheads="1"/>
          </p:cNvSpPr>
          <p:nvPr/>
        </p:nvSpPr>
        <p:spPr bwMode="auto">
          <a:xfrm>
            <a:off x="2262188" y="20256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9" name="Text Box 86"/>
          <p:cNvSpPr txBox="1">
            <a:spLocks noChangeArrowheads="1"/>
          </p:cNvSpPr>
          <p:nvPr/>
        </p:nvSpPr>
        <p:spPr bwMode="auto">
          <a:xfrm>
            <a:off x="2198688" y="20050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90" name="Rectangle 87"/>
          <p:cNvSpPr>
            <a:spLocks noChangeArrowheads="1"/>
          </p:cNvSpPr>
          <p:nvPr/>
        </p:nvSpPr>
        <p:spPr bwMode="auto">
          <a:xfrm>
            <a:off x="3481388" y="27114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1" name="Text Box 88"/>
          <p:cNvSpPr txBox="1">
            <a:spLocks noChangeArrowheads="1"/>
          </p:cNvSpPr>
          <p:nvPr/>
        </p:nvSpPr>
        <p:spPr bwMode="auto">
          <a:xfrm>
            <a:off x="3417888" y="26908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92" name="Rectangle 89"/>
          <p:cNvSpPr>
            <a:spLocks noChangeArrowheads="1"/>
          </p:cNvSpPr>
          <p:nvPr/>
        </p:nvSpPr>
        <p:spPr bwMode="auto">
          <a:xfrm>
            <a:off x="4014788" y="40068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3" name="Text Box 90"/>
          <p:cNvSpPr txBox="1">
            <a:spLocks noChangeArrowheads="1"/>
          </p:cNvSpPr>
          <p:nvPr/>
        </p:nvSpPr>
        <p:spPr bwMode="auto">
          <a:xfrm>
            <a:off x="3951288" y="39862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94" name="Rectangle 91"/>
          <p:cNvSpPr>
            <a:spLocks noChangeArrowheads="1"/>
          </p:cNvSpPr>
          <p:nvPr/>
        </p:nvSpPr>
        <p:spPr bwMode="auto">
          <a:xfrm>
            <a:off x="2643188" y="48450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5" name="Text Box 92"/>
          <p:cNvSpPr txBox="1">
            <a:spLocks noChangeArrowheads="1"/>
          </p:cNvSpPr>
          <p:nvPr/>
        </p:nvSpPr>
        <p:spPr bwMode="auto">
          <a:xfrm>
            <a:off x="2579688" y="48244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96" name="Rectangle 93"/>
          <p:cNvSpPr>
            <a:spLocks noChangeArrowheads="1"/>
          </p:cNvSpPr>
          <p:nvPr/>
        </p:nvSpPr>
        <p:spPr bwMode="auto">
          <a:xfrm>
            <a:off x="3862388" y="22542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7" name="Text Box 94"/>
          <p:cNvSpPr txBox="1">
            <a:spLocks noChangeArrowheads="1"/>
          </p:cNvSpPr>
          <p:nvPr/>
        </p:nvSpPr>
        <p:spPr bwMode="auto">
          <a:xfrm>
            <a:off x="3798888" y="22336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98" name="Rectangle 95"/>
          <p:cNvSpPr>
            <a:spLocks noChangeArrowheads="1"/>
          </p:cNvSpPr>
          <p:nvPr/>
        </p:nvSpPr>
        <p:spPr bwMode="auto">
          <a:xfrm>
            <a:off x="1423988" y="20256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9" name="Text Box 96"/>
          <p:cNvSpPr txBox="1">
            <a:spLocks noChangeArrowheads="1"/>
          </p:cNvSpPr>
          <p:nvPr/>
        </p:nvSpPr>
        <p:spPr bwMode="auto">
          <a:xfrm>
            <a:off x="1360488" y="20050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100" name="Rectangle 97"/>
          <p:cNvSpPr>
            <a:spLocks noChangeArrowheads="1"/>
          </p:cNvSpPr>
          <p:nvPr/>
        </p:nvSpPr>
        <p:spPr bwMode="auto">
          <a:xfrm>
            <a:off x="4319588" y="48450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1" name="Text Box 98"/>
          <p:cNvSpPr txBox="1">
            <a:spLocks noChangeArrowheads="1"/>
          </p:cNvSpPr>
          <p:nvPr/>
        </p:nvSpPr>
        <p:spPr bwMode="auto">
          <a:xfrm>
            <a:off x="4256088" y="48244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102" name="Rectangle 99"/>
          <p:cNvSpPr>
            <a:spLocks noChangeArrowheads="1"/>
          </p:cNvSpPr>
          <p:nvPr/>
        </p:nvSpPr>
        <p:spPr bwMode="auto">
          <a:xfrm>
            <a:off x="4700588" y="22542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3" name="Text Box 100"/>
          <p:cNvSpPr txBox="1">
            <a:spLocks noChangeArrowheads="1"/>
          </p:cNvSpPr>
          <p:nvPr/>
        </p:nvSpPr>
        <p:spPr bwMode="auto">
          <a:xfrm>
            <a:off x="4637088" y="22336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104" name="Rectangle 101"/>
          <p:cNvSpPr>
            <a:spLocks noChangeArrowheads="1"/>
          </p:cNvSpPr>
          <p:nvPr/>
        </p:nvSpPr>
        <p:spPr bwMode="auto">
          <a:xfrm>
            <a:off x="5081588" y="17208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5" name="Text Box 102"/>
          <p:cNvSpPr txBox="1">
            <a:spLocks noChangeArrowheads="1"/>
          </p:cNvSpPr>
          <p:nvPr/>
        </p:nvSpPr>
        <p:spPr bwMode="auto">
          <a:xfrm>
            <a:off x="5018088" y="17002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106" name="Rectangle 103"/>
          <p:cNvSpPr>
            <a:spLocks noChangeArrowheads="1"/>
          </p:cNvSpPr>
          <p:nvPr/>
        </p:nvSpPr>
        <p:spPr bwMode="auto">
          <a:xfrm>
            <a:off x="5005388" y="33972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7" name="Text Box 104"/>
          <p:cNvSpPr txBox="1">
            <a:spLocks noChangeArrowheads="1"/>
          </p:cNvSpPr>
          <p:nvPr/>
        </p:nvSpPr>
        <p:spPr bwMode="auto">
          <a:xfrm>
            <a:off x="4941888" y="33766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108" name="Rectangle 105"/>
          <p:cNvSpPr>
            <a:spLocks noChangeArrowheads="1"/>
          </p:cNvSpPr>
          <p:nvPr/>
        </p:nvSpPr>
        <p:spPr bwMode="auto">
          <a:xfrm>
            <a:off x="4090988" y="32448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9" name="Text Box 106"/>
          <p:cNvSpPr txBox="1">
            <a:spLocks noChangeArrowheads="1"/>
          </p:cNvSpPr>
          <p:nvPr/>
        </p:nvSpPr>
        <p:spPr bwMode="auto">
          <a:xfrm>
            <a:off x="4027488" y="32242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110" name="Rectangle 107"/>
          <p:cNvSpPr>
            <a:spLocks noChangeArrowheads="1"/>
          </p:cNvSpPr>
          <p:nvPr/>
        </p:nvSpPr>
        <p:spPr bwMode="auto">
          <a:xfrm>
            <a:off x="4624388" y="56070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1" name="Text Box 108"/>
          <p:cNvSpPr txBox="1">
            <a:spLocks noChangeArrowheads="1"/>
          </p:cNvSpPr>
          <p:nvPr/>
        </p:nvSpPr>
        <p:spPr bwMode="auto">
          <a:xfrm>
            <a:off x="4560888" y="55864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112" name="Rectangle 109"/>
          <p:cNvSpPr>
            <a:spLocks noChangeArrowheads="1"/>
          </p:cNvSpPr>
          <p:nvPr/>
        </p:nvSpPr>
        <p:spPr bwMode="auto">
          <a:xfrm>
            <a:off x="3100388" y="43116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3" name="Text Box 110"/>
          <p:cNvSpPr txBox="1">
            <a:spLocks noChangeArrowheads="1"/>
          </p:cNvSpPr>
          <p:nvPr/>
        </p:nvSpPr>
        <p:spPr bwMode="auto">
          <a:xfrm>
            <a:off x="3036888" y="42910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114" name="Rectangle 111"/>
          <p:cNvSpPr>
            <a:spLocks noChangeArrowheads="1"/>
          </p:cNvSpPr>
          <p:nvPr/>
        </p:nvSpPr>
        <p:spPr bwMode="auto">
          <a:xfrm>
            <a:off x="3024188" y="17208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5" name="Text Box 112"/>
          <p:cNvSpPr txBox="1">
            <a:spLocks noChangeArrowheads="1"/>
          </p:cNvSpPr>
          <p:nvPr/>
        </p:nvSpPr>
        <p:spPr bwMode="auto">
          <a:xfrm>
            <a:off x="2960688" y="17002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116" name="Rectangle 113"/>
          <p:cNvSpPr>
            <a:spLocks noChangeArrowheads="1"/>
          </p:cNvSpPr>
          <p:nvPr/>
        </p:nvSpPr>
        <p:spPr bwMode="auto">
          <a:xfrm>
            <a:off x="1271588" y="49974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7" name="Text Box 114"/>
          <p:cNvSpPr txBox="1">
            <a:spLocks noChangeArrowheads="1"/>
          </p:cNvSpPr>
          <p:nvPr/>
        </p:nvSpPr>
        <p:spPr bwMode="auto">
          <a:xfrm>
            <a:off x="1208088" y="49768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118" name="Rectangle 115"/>
          <p:cNvSpPr>
            <a:spLocks noChangeArrowheads="1"/>
          </p:cNvSpPr>
          <p:nvPr/>
        </p:nvSpPr>
        <p:spPr bwMode="auto">
          <a:xfrm>
            <a:off x="2338388" y="29400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9" name="Text Box 116"/>
          <p:cNvSpPr txBox="1">
            <a:spLocks noChangeArrowheads="1"/>
          </p:cNvSpPr>
          <p:nvPr/>
        </p:nvSpPr>
        <p:spPr bwMode="auto">
          <a:xfrm>
            <a:off x="2274888" y="29194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120" name="Rectangle 119"/>
          <p:cNvSpPr>
            <a:spLocks noChangeArrowheads="1"/>
          </p:cNvSpPr>
          <p:nvPr/>
        </p:nvSpPr>
        <p:spPr bwMode="auto">
          <a:xfrm>
            <a:off x="5233988" y="43878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1" name="Text Box 120"/>
          <p:cNvSpPr txBox="1">
            <a:spLocks noChangeArrowheads="1"/>
          </p:cNvSpPr>
          <p:nvPr/>
        </p:nvSpPr>
        <p:spPr bwMode="auto">
          <a:xfrm>
            <a:off x="5170488" y="43672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122" name="Rectangle 121"/>
          <p:cNvSpPr>
            <a:spLocks noChangeArrowheads="1"/>
          </p:cNvSpPr>
          <p:nvPr/>
        </p:nvSpPr>
        <p:spPr bwMode="auto">
          <a:xfrm>
            <a:off x="5386388" y="51498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3" name="Rectangle 125"/>
          <p:cNvSpPr>
            <a:spLocks noChangeArrowheads="1"/>
          </p:cNvSpPr>
          <p:nvPr/>
        </p:nvSpPr>
        <p:spPr bwMode="auto">
          <a:xfrm>
            <a:off x="5233988" y="24066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4" name="Text Box 126"/>
          <p:cNvSpPr txBox="1">
            <a:spLocks noChangeArrowheads="1"/>
          </p:cNvSpPr>
          <p:nvPr/>
        </p:nvSpPr>
        <p:spPr bwMode="auto">
          <a:xfrm>
            <a:off x="5170488" y="23860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125" name="Text Box 128"/>
          <p:cNvSpPr txBox="1">
            <a:spLocks noChangeArrowheads="1"/>
          </p:cNvSpPr>
          <p:nvPr/>
        </p:nvSpPr>
        <p:spPr bwMode="auto">
          <a:xfrm>
            <a:off x="7696200" y="3342382"/>
            <a:ext cx="903288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anchor="ctr" anchorCtr="0">
            <a:spAutoFit/>
          </a:bodyPr>
          <a:lstStyle/>
          <a:p>
            <a:pPr algn="ctr"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32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CSS file</a:t>
            </a:r>
          </a:p>
        </p:txBody>
      </p:sp>
      <p:sp>
        <p:nvSpPr>
          <p:cNvPr id="126" name="AutoShape 129"/>
          <p:cNvSpPr>
            <a:spLocks/>
          </p:cNvSpPr>
          <p:nvPr/>
        </p:nvSpPr>
        <p:spPr bwMode="auto">
          <a:xfrm>
            <a:off x="6237288" y="2005013"/>
            <a:ext cx="1214437" cy="3657600"/>
          </a:xfrm>
          <a:prstGeom prst="rightBrace">
            <a:avLst>
              <a:gd name="adj1" fmla="val 25098"/>
              <a:gd name="adj2" fmla="val 50000"/>
            </a:avLst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0818061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5" grpId="0"/>
      <p:bldP spid="126" grpId="0" animBg="1"/>
    </p:bld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CSS Development Tools</a:t>
            </a:r>
            <a:endParaRPr lang="bg-BG" dirty="0"/>
          </a:p>
        </p:txBody>
      </p:sp>
      <p:sp>
        <p:nvSpPr>
          <p:cNvPr id="10014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Visual Studio – CSS Editor</a:t>
            </a:r>
            <a:endParaRPr lang="bg-BG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156</a:t>
            </a:fld>
            <a:endParaRPr lang="en-US" dirty="0"/>
          </a:p>
        </p:txBody>
      </p:sp>
      <p:pic>
        <p:nvPicPr>
          <p:cNvPr id="4" name="Picture 4" descr="V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676400"/>
            <a:ext cx="6413500" cy="4879975"/>
          </a:xfrm>
          <a:prstGeom prst="rect">
            <a:avLst/>
          </a:prstGeom>
          <a:noFill/>
          <a:ln w="6350">
            <a:solidFill>
              <a:srgbClr val="000000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736396965"/>
      </p:ext>
    </p:extLst>
  </p:cSld>
  <p:clrMapOvr>
    <a:masterClrMapping/>
  </p:clrMapOvr>
  <p:transition/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CSS Development Tools (3)</a:t>
            </a:r>
            <a:endParaRPr lang="bg-BG" dirty="0"/>
          </a:p>
        </p:txBody>
      </p:sp>
      <p:sp>
        <p:nvSpPr>
          <p:cNvPr id="10014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dirty="0"/>
              <a:t>Firebug</a:t>
            </a:r>
            <a:r>
              <a:rPr lang="en-US" noProof="1"/>
              <a:t> – </a:t>
            </a:r>
            <a:r>
              <a:rPr lang="en-US" dirty="0"/>
              <a:t>add-on to Firefox used to examine and adjust CSS and HTML</a:t>
            </a:r>
            <a:endParaRPr lang="en-US" noProof="1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157</a:t>
            </a:fld>
            <a:endParaRPr lang="en-US" dirty="0"/>
          </a:p>
        </p:txBody>
      </p:sp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50" y="2276475"/>
            <a:ext cx="5689600" cy="4229100"/>
          </a:xfrm>
          <a:prstGeom prst="roundRect">
            <a:avLst>
              <a:gd name="adj" fmla="val 2165"/>
            </a:avLst>
          </a:prstGeom>
          <a:noFill/>
          <a:ln w="6350">
            <a:solidFill>
              <a:srgbClr val="000000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172681485"/>
      </p:ext>
    </p:extLst>
  </p:cSld>
  <p:clrMapOvr>
    <a:masterClrMapping/>
  </p:clrMapOvr>
  <p:transition/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CSS Development Tools (4)</a:t>
            </a:r>
            <a:endParaRPr lang="bg-BG" dirty="0"/>
          </a:p>
        </p:txBody>
      </p:sp>
      <p:sp>
        <p:nvSpPr>
          <p:cNvPr id="10014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dirty="0"/>
              <a:t>IE Developer Toolbar</a:t>
            </a:r>
            <a:r>
              <a:rPr lang="en-US" noProof="1"/>
              <a:t> – </a:t>
            </a:r>
            <a:r>
              <a:rPr lang="en-US" dirty="0"/>
              <a:t>add-on to IE used to examine CSS and HTML (press [F12])</a:t>
            </a:r>
            <a:endParaRPr lang="en-US" noProof="1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158</a:t>
            </a:fld>
            <a:endParaRPr lang="en-US" dirty="0"/>
          </a:p>
        </p:txBody>
      </p:sp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813" y="2205038"/>
            <a:ext cx="6119812" cy="4217987"/>
          </a:xfrm>
          <a:prstGeom prst="rect">
            <a:avLst/>
          </a:prstGeom>
          <a:noFill/>
          <a:ln w="6350" algn="ctr">
            <a:solidFill>
              <a:schemeClr val="tx1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219521185"/>
      </p:ext>
    </p:extLst>
  </p:cSld>
  <p:clrMapOvr>
    <a:masterClrMapping/>
  </p:clrMapOvr>
  <p:transition/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895601"/>
            <a:ext cx="8229600" cy="838199"/>
          </a:xfrm>
          <a:effectLst>
            <a:reflection blurRad="6350" stA="52000" endA="300" endPos="35000" dir="5400000" sy="-100000" algn="bl" rotWithShape="0"/>
          </a:effectLst>
        </p:spPr>
        <p:txBody>
          <a:bodyPr/>
          <a:lstStyle/>
          <a:p>
            <a:r>
              <a:rPr lang="en-US" dirty="0"/>
              <a:t>Introduction to JavaScript</a:t>
            </a:r>
          </a:p>
        </p:txBody>
      </p:sp>
      <p:pic>
        <p:nvPicPr>
          <p:cNvPr id="65538" name="Picture 2" descr="http://3.bp.blogspot.com/_Z1RigC4qQAE/SLEwIcK-DYI/AAAAAAAAA-c/24vi57NQFnc/s400/javascript_ic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304" y="973101"/>
            <a:ext cx="1504950" cy="1428750"/>
          </a:xfrm>
          <a:prstGeom prst="rect">
            <a:avLst/>
          </a:prstGeom>
          <a:ln>
            <a:noFill/>
          </a:ln>
          <a:effectLst>
            <a:softEdge rad="112500"/>
          </a:effectLst>
          <a:scene3d>
            <a:camera prst="perspectiveRight"/>
            <a:lightRig rig="threePt" dir="t"/>
          </a:scene3d>
        </p:spPr>
      </p:pic>
      <p:pic>
        <p:nvPicPr>
          <p:cNvPr id="65540" name="Picture 4" descr="http://www.berniecode.com/blog/wp-content/uploads/2007/03/visual-studio-javascript-debugging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533400"/>
            <a:ext cx="3019424" cy="1981200"/>
          </a:xfrm>
          <a:prstGeom prst="roundRect">
            <a:avLst>
              <a:gd name="adj" fmla="val 4501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scene3d>
            <a:camera prst="perspectiveContrastingLeftFacing" fov="2700000">
              <a:rot lat="323880" lon="2628735" rev="21594000"/>
            </a:camera>
            <a:lightRig rig="threePt" dir="t"/>
          </a:scene3d>
        </p:spPr>
      </p:pic>
      <p:pic>
        <p:nvPicPr>
          <p:cNvPr id="65542" name="Picture 6" descr="http://www.strictlyphp.com/blog/wp-content/uploads/2009/07/icon_javascript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8734" y="1828800"/>
            <a:ext cx="990600" cy="990601"/>
          </a:xfrm>
          <a:prstGeom prst="rect">
            <a:avLst/>
          </a:prstGeom>
          <a:noFill/>
        </p:spPr>
      </p:pic>
      <p:pic>
        <p:nvPicPr>
          <p:cNvPr id="65544" name="Picture 8" descr="http://www.lnl.infn.it/~epics/WikiDumps/localhost/160px-javascript_icon.svg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0504" y="1129904"/>
            <a:ext cx="1613296" cy="1613297"/>
          </a:xfrm>
          <a:prstGeom prst="rect">
            <a:avLst/>
          </a:prstGeom>
          <a:noFill/>
          <a:scene3d>
            <a:camera prst="perspectiveContrastingRightFacing" fov="3900000">
              <a:rot lat="1096793" lon="21059336" rev="21486019"/>
            </a:camera>
            <a:lightRig rig="threePt" dir="t"/>
          </a:scene3d>
        </p:spPr>
      </p:pic>
      <p:pic>
        <p:nvPicPr>
          <p:cNvPr id="65546" name="Picture 10" descr="http://icons.mysitemyway.com/wp-content/gallery/glowing-green-neon-icons-business/111095-glowing-green-neon-icon-business-cursor.png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954108">
            <a:off x="3644788" y="907608"/>
            <a:ext cx="2069928" cy="2069930"/>
          </a:xfrm>
          <a:prstGeom prst="rect">
            <a:avLst/>
          </a:prstGeom>
          <a:noFill/>
        </p:spPr>
      </p:pic>
      <p:pic>
        <p:nvPicPr>
          <p:cNvPr id="1028" name="Picture 4" descr="http://4.bp.blogspot.com/_Fyl1dFhmZf4/S-mjvhNO96I/AAAAAAAAATU/ZB_LbexAHYk/s320/javascript_logo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4648200"/>
            <a:ext cx="2324100" cy="1704785"/>
          </a:xfrm>
          <a:prstGeom prst="roundRect">
            <a:avLst>
              <a:gd name="adj" fmla="val 4193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fforw.de/ffjs/image/logo.png"/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2350" y="4610100"/>
            <a:ext cx="1771650" cy="1771650"/>
          </a:xfrm>
          <a:prstGeom prst="rect">
            <a:avLst/>
          </a:prstGeom>
          <a:noFill/>
          <a:effectLst>
            <a:glow rad="101600">
              <a:schemeClr val="accent5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77340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2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3800" dirty="0"/>
              <a:t>Some Simple Tags – Example (2)</a:t>
            </a: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865283" name="Rectangle 3"/>
          <p:cNvSpPr>
            <a:spLocks noChangeArrowheads="1"/>
          </p:cNvSpPr>
          <p:nvPr/>
        </p:nvSpPr>
        <p:spPr bwMode="auto">
          <a:xfrm>
            <a:off x="693738" y="1494046"/>
            <a:ext cx="7764462" cy="440120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ZA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&lt;!DOCTYPE HTML&gt;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ZA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&lt;head&gt;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ZA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&lt;title&gt;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Simple Tags Demo&lt;/title&gt;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&lt;/head&gt;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&lt;body&gt;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href="http://www.telerik.com/" title=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"Telerik site"&gt;This is a link.&lt;/a&gt;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&lt;br /&gt;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&lt;img src="logo.gif" alt="logo" /&gt;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&lt;br /&gt;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&lt;strong&gt;Bold&lt;/strong&gt; and &lt;em&gt;italic&lt;/em&gt; text.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&lt;/body&gt;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  <p:sp>
        <p:nvSpPr>
          <p:cNvPr id="5" name="Rectangle 4"/>
          <p:cNvSpPr/>
          <p:nvPr/>
        </p:nvSpPr>
        <p:spPr>
          <a:xfrm>
            <a:off x="609600" y="895213"/>
            <a:ext cx="3352800" cy="5525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2575" indent="-282575" eaLnBrk="0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282575" algn="l"/>
              </a:tabLst>
            </a:pPr>
            <a:r>
              <a:rPr lang="en-US" sz="28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some-tags.html</a:t>
            </a:r>
            <a:endParaRPr lang="en-US" sz="2800" b="1" dirty="0">
              <a:solidFill>
                <a:srgbClr val="CCFF66">
                  <a:lumMod val="40000"/>
                  <a:lumOff val="6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2819400"/>
            <a:ext cx="3962400" cy="3467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09600" indent="-609600"/>
            <a:r>
              <a:rPr lang="en-CA" dirty="0">
                <a:cs typeface="Times New Roman" pitchFamily="18" charset="0"/>
              </a:rPr>
              <a:t>What is DHTML?</a:t>
            </a:r>
            <a:endParaRPr lang="en-CA" sz="6000" dirty="0">
              <a:cs typeface="Times New Roman" pitchFamily="18" charset="0"/>
            </a:endParaRPr>
          </a:p>
          <a:p>
            <a:pPr marL="609600" indent="-609600"/>
            <a:r>
              <a:rPr lang="en-CA" dirty="0">
                <a:cs typeface="Times New Roman" pitchFamily="18" charset="0"/>
              </a:rPr>
              <a:t>DHTML Technologies</a:t>
            </a:r>
          </a:p>
          <a:p>
            <a:pPr marL="990600" lvl="1" indent="-533400"/>
            <a:r>
              <a:rPr lang="en-CA" dirty="0">
                <a:cs typeface="Times New Roman" pitchFamily="18" charset="0"/>
              </a:rPr>
              <a:t>XHTML, CSS, JavaScript, DOM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160</a:t>
            </a:fld>
            <a:endParaRPr lang="en-US" dirty="0"/>
          </a:p>
        </p:txBody>
      </p:sp>
      <p:pic>
        <p:nvPicPr>
          <p:cNvPr id="2050" name="Picture 2" descr="http://corpussearch.sourceforge.net/CS-manual/refer7a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4189228"/>
            <a:ext cx="2284228" cy="2284228"/>
          </a:xfrm>
          <a:prstGeom prst="rect">
            <a:avLst/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3698540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 (2)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09600" indent="-609600"/>
            <a:r>
              <a:rPr lang="en-CA" dirty="0">
                <a:cs typeface="Times New Roman" pitchFamily="18" charset="0"/>
              </a:rPr>
              <a:t>Introduction to JavaScript</a:t>
            </a:r>
          </a:p>
          <a:p>
            <a:pPr marL="957263" lvl="1" indent="-609600"/>
            <a:r>
              <a:rPr lang="en-CA" dirty="0">
                <a:cs typeface="Times New Roman" pitchFamily="18" charset="0"/>
              </a:rPr>
              <a:t>What is JavaScript</a:t>
            </a:r>
          </a:p>
          <a:p>
            <a:pPr marL="957263" lvl="1" indent="-609600"/>
            <a:r>
              <a:rPr lang="en-CA" dirty="0">
                <a:cs typeface="Times New Roman" pitchFamily="18" charset="0"/>
              </a:rPr>
              <a:t>Implementing JavaScript into Web pages</a:t>
            </a:r>
            <a:endParaRPr lang="en-US" dirty="0"/>
          </a:p>
          <a:p>
            <a:pPr marL="1249363" lvl="2" indent="-609600"/>
            <a:r>
              <a:rPr lang="en-US" dirty="0">
                <a:cs typeface="Times New Roman" pitchFamily="18" charset="0"/>
              </a:rPr>
              <a:t>In &lt;head&gt; part</a:t>
            </a:r>
          </a:p>
          <a:p>
            <a:pPr marL="1249363" lvl="2" indent="-609600"/>
            <a:r>
              <a:rPr lang="en-US" dirty="0">
                <a:cs typeface="Times New Roman" pitchFamily="18" charset="0"/>
              </a:rPr>
              <a:t>In &lt;body&gt; part</a:t>
            </a:r>
          </a:p>
          <a:p>
            <a:pPr marL="1249363" lvl="2" indent="-609600"/>
            <a:r>
              <a:rPr lang="en-US" dirty="0">
                <a:cs typeface="Times New Roman" pitchFamily="18" charset="0"/>
              </a:rPr>
              <a:t>In external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cs typeface="Times New Roman" pitchFamily="18" charset="0"/>
              </a:rPr>
              <a:t>.js</a:t>
            </a:r>
            <a:r>
              <a:rPr lang="en-US" dirty="0">
                <a:cs typeface="Times New Roman" pitchFamily="18" charset="0"/>
              </a:rPr>
              <a:t> file</a:t>
            </a:r>
          </a:p>
          <a:p>
            <a:pPr marL="347663" lvl="1" indent="0">
              <a:buNone/>
            </a:pPr>
            <a:endParaRPr lang="en-CA" sz="3600" dirty="0">
              <a:cs typeface="Times New Roman" pitchFamily="18" charset="0"/>
            </a:endParaRPr>
          </a:p>
          <a:p>
            <a:pPr marL="1096963" lvl="2" indent="-457200"/>
            <a:endParaRPr lang="en-US" dirty="0">
              <a:cs typeface="Times New Roman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161</a:t>
            </a:fld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15076">
            <a:off x="5554938" y="3529809"/>
            <a:ext cx="2982456" cy="2524125"/>
          </a:xfrm>
          <a:prstGeom prst="roundRect">
            <a:avLst>
              <a:gd name="adj" fmla="val 7107"/>
            </a:avLst>
          </a:prstGeom>
          <a:noFill/>
          <a:ln>
            <a:noFill/>
          </a:ln>
          <a:effectLst/>
          <a:scene3d>
            <a:camera prst="perspectiveContrastingLeftFacing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16731076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 (3)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/>
            <a:r>
              <a:rPr lang="en-US" dirty="0">
                <a:cs typeface="Times New Roman" pitchFamily="18" charset="0"/>
              </a:rPr>
              <a:t>JavaScript Syntax</a:t>
            </a:r>
          </a:p>
          <a:p>
            <a:pPr marL="804863" lvl="1" indent="-457200"/>
            <a:r>
              <a:rPr lang="en-US" dirty="0">
                <a:cs typeface="Times New Roman" pitchFamily="18" charset="0"/>
              </a:rPr>
              <a:t>JavaScript operators</a:t>
            </a:r>
          </a:p>
          <a:p>
            <a:pPr marL="804863" lvl="1" indent="-457200"/>
            <a:r>
              <a:rPr lang="en-US" dirty="0">
                <a:cs typeface="Times New Roman" pitchFamily="18" charset="0"/>
              </a:rPr>
              <a:t>JavaScript Data Types</a:t>
            </a:r>
          </a:p>
          <a:p>
            <a:pPr marL="804863" lvl="1" indent="-457200"/>
            <a:r>
              <a:rPr lang="en-US" dirty="0"/>
              <a:t>JavaScript Pop-up boxes</a:t>
            </a:r>
          </a:p>
          <a:p>
            <a:pPr lvl="2"/>
            <a:r>
              <a:rPr lang="en-US" dirty="0"/>
              <a:t>alert, confirm and prompt</a:t>
            </a:r>
          </a:p>
          <a:p>
            <a:pPr lvl="1"/>
            <a:r>
              <a:rPr lang="en-US" dirty="0"/>
              <a:t>Conditional and switch statements, loops and functions</a:t>
            </a:r>
          </a:p>
          <a:p>
            <a:r>
              <a:rPr lang="en-US" dirty="0"/>
              <a:t>Document Object Model</a:t>
            </a:r>
          </a:p>
          <a:p>
            <a:r>
              <a:rPr lang="en-US" dirty="0"/>
              <a:t>Debugging in JavaScript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5534793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915206" y="1371600"/>
            <a:ext cx="7313588" cy="685800"/>
          </a:xfrm>
        </p:spPr>
        <p:txBody>
          <a:bodyPr/>
          <a:lstStyle/>
          <a:p>
            <a:r>
              <a:rPr lang="en-US" dirty="0"/>
              <a:t>DHTML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915206" y="2097879"/>
            <a:ext cx="7313588" cy="569120"/>
          </a:xfrm>
        </p:spPr>
        <p:txBody>
          <a:bodyPr/>
          <a:lstStyle/>
          <a:p>
            <a:r>
              <a:rPr lang="en-US"/>
              <a:t>Dynamic Behavior </a:t>
            </a:r>
            <a:r>
              <a:rPr lang="en-US" dirty="0"/>
              <a:t>at the Client Side</a:t>
            </a:r>
          </a:p>
        </p:txBody>
      </p:sp>
      <p:pic>
        <p:nvPicPr>
          <p:cNvPr id="3074" name="Picture 2" descr="http://www.adobe.com/devnet/education/articles/technologies_elearning/dhtml_example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592" y="3124200"/>
            <a:ext cx="3140008" cy="3123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rapidlearn.files.wordpress.com/2010/06/browsers_dhtml1.jpg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7050" y="251883"/>
            <a:ext cx="1962150" cy="1816806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dhtml-menu.com/dhtml/apdhtml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3124200"/>
            <a:ext cx="3123394" cy="3123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://www.cbtis51.edu.mx/sitios/lopezj/pw/falsas/imagenes/dhtml2.jp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749" y="990600"/>
            <a:ext cx="993156" cy="952500"/>
          </a:xfrm>
          <a:prstGeom prst="roundRect">
            <a:avLst>
              <a:gd name="adj" fmla="val 5776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5130347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DHTML?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8686800" cy="5562600"/>
          </a:xfrm>
        </p:spPr>
        <p:txBody>
          <a:bodyPr/>
          <a:lstStyle/>
          <a:p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Dynamic</a:t>
            </a:r>
            <a:r>
              <a:rPr lang="en-US" dirty="0"/>
              <a:t>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HTML</a:t>
            </a:r>
            <a:r>
              <a:rPr lang="en-US" dirty="0"/>
              <a:t> (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DHTML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Makes possible a Web page to react and change in response to the user’s actions</a:t>
            </a:r>
          </a:p>
          <a:p>
            <a:r>
              <a:rPr lang="en-US" dirty="0"/>
              <a:t>DHTML = HTML + CSS + JavaScript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164</a:t>
            </a:fld>
            <a:endParaRPr lang="en-US" dirty="0"/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369258511"/>
              </p:ext>
            </p:extLst>
          </p:nvPr>
        </p:nvGraphicFramePr>
        <p:xfrm>
          <a:off x="762000" y="3657600"/>
          <a:ext cx="7548562" cy="2667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09905724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DTHML = HTML + CSS + JavaScript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7150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effectLst/>
              </a:rPr>
              <a:t>HTML</a:t>
            </a:r>
            <a:r>
              <a:rPr lang="en-US" dirty="0">
                <a:effectLst/>
              </a:rPr>
              <a:t> defines Web sites content through semantic tags (headings, paragraphs, lists, …)</a:t>
            </a: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effectLst/>
              </a:rPr>
              <a:t>CSS</a:t>
            </a:r>
            <a:r>
              <a:rPr lang="en-US" dirty="0">
                <a:effectLst/>
              </a:rPr>
              <a:t> defines 'rules' or 'styles' for presenting every aspect of an HTML document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effectLst/>
              </a:rPr>
              <a:t>Font (family, size, color, weight, etc.)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effectLst/>
              </a:rPr>
              <a:t>Background (color, image, position, repeat)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effectLst/>
              </a:rPr>
              <a:t>Position and layout (of any object on the page)</a:t>
            </a: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effectLst/>
              </a:rPr>
              <a:t>JavaScript</a:t>
            </a:r>
            <a:r>
              <a:rPr lang="en-US" dirty="0">
                <a:effectLst/>
              </a:rPr>
              <a:t> defines dynamic behavior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effectLst/>
              </a:rPr>
              <a:t>Programming logic for interaction with the user, to handle events, etc.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8240487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1828800" y="4495801"/>
            <a:ext cx="5486400" cy="685800"/>
          </a:xfrm>
        </p:spPr>
        <p:txBody>
          <a:bodyPr/>
          <a:lstStyle/>
          <a:p>
            <a:r>
              <a:rPr lang="en-US" dirty="0"/>
              <a:t>JavaScript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1828800" y="5298280"/>
            <a:ext cx="5486400" cy="569120"/>
          </a:xfrm>
        </p:spPr>
        <p:txBody>
          <a:bodyPr/>
          <a:lstStyle/>
          <a:p>
            <a:r>
              <a:rPr lang="en-US" dirty="0"/>
              <a:t>Dynamic Behavior in a Web Page</a:t>
            </a:r>
          </a:p>
        </p:txBody>
      </p:sp>
      <p:pic>
        <p:nvPicPr>
          <p:cNvPr id="4100" name="Picture 4" descr="http://www.dreamswiss.net/guided-tour/pix/javascript_logo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912" y="1770323"/>
            <a:ext cx="4019688" cy="2411818"/>
          </a:xfrm>
          <a:prstGeom prst="roundRect">
            <a:avLst>
              <a:gd name="adj" fmla="val 1074"/>
            </a:avLst>
          </a:prstGeom>
          <a:noFill/>
          <a:scene3d>
            <a:camera prst="perspectiveHeroicExtremeRightFacing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ttp://settegiorni.blogsome.com/images/javascrip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4799" y="1752601"/>
            <a:ext cx="4071001" cy="2456123"/>
          </a:xfrm>
          <a:prstGeom prst="roundRect">
            <a:avLst>
              <a:gd name="adj" fmla="val 1130"/>
            </a:avLst>
          </a:prstGeom>
          <a:noFill/>
          <a:scene3d>
            <a:camera prst="perspectiveHeroicExtremeLeftFacing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http://1.bp.blogspot.com/_BwaIJMPkHI0/Rq0jWcGkF-I/AAAAAAAABQM/UdJYGzH0LhQ/s320/JavaScript.jp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804147"/>
            <a:ext cx="1425378" cy="1710454"/>
          </a:xfrm>
          <a:prstGeom prst="roundRect">
            <a:avLst>
              <a:gd name="adj" fmla="val 4732"/>
            </a:avLst>
          </a:prstGeom>
          <a:noFill/>
          <a:ln>
            <a:solidFill>
              <a:srgbClr val="4C6400"/>
            </a:solidFill>
          </a:ln>
          <a:effectLst>
            <a:outerShdw blurRad="127000" dist="38100" dir="2700000" sx="102000" sy="102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46397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JavaScript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791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JavaScript</a:t>
            </a:r>
            <a:r>
              <a:rPr lang="en-US" dirty="0"/>
              <a:t> is a front-end scripting language developed by Netscape for dynamic content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Lightweight, but with limited capabilities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Can be used as object-oriented language</a:t>
            </a:r>
          </a:p>
          <a:p>
            <a:pPr>
              <a:lnSpc>
                <a:spcPct val="100000"/>
              </a:lnSpc>
            </a:pPr>
            <a:r>
              <a:rPr lang="en-US" dirty="0"/>
              <a:t>Client-side technology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Embedded in your HTML page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Interpreted by the Web browser</a:t>
            </a:r>
          </a:p>
          <a:p>
            <a:pPr>
              <a:lnSpc>
                <a:spcPct val="100000"/>
              </a:lnSpc>
            </a:pPr>
            <a:r>
              <a:rPr lang="en-US" dirty="0"/>
              <a:t>Simple and flexible</a:t>
            </a:r>
          </a:p>
          <a:p>
            <a:pPr>
              <a:lnSpc>
                <a:spcPct val="100000"/>
              </a:lnSpc>
            </a:pPr>
            <a:r>
              <a:rPr lang="en-US" dirty="0"/>
              <a:t>Powerful to manipulate the DOM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3676335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JavaScript Advantages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7150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JavaScript allows interactivity such as:</a:t>
            </a:r>
            <a:endParaRPr lang="en-US" sz="1800" dirty="0"/>
          </a:p>
          <a:p>
            <a:pPr lvl="1">
              <a:lnSpc>
                <a:spcPct val="100000"/>
              </a:lnSpc>
            </a:pPr>
            <a:r>
              <a:rPr lang="en-US" dirty="0"/>
              <a:t>Implementing form validation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React to user actions, e.g. handle keys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Changing an image on moving mouse over it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Sections of a page appearing and disappearing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Content loading and changing dynamically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Performing complex calculations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Custom HTML controls, e.g. scrollable table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Implementing AJAX functionality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6163922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JavaScript Do?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7150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Can handle events</a:t>
            </a:r>
          </a:p>
          <a:p>
            <a:pPr>
              <a:lnSpc>
                <a:spcPct val="100000"/>
              </a:lnSpc>
            </a:pPr>
            <a:r>
              <a:rPr lang="en-US" dirty="0"/>
              <a:t>Can read and write HTML elements and modify the DOM tree</a:t>
            </a:r>
          </a:p>
          <a:p>
            <a:pPr>
              <a:lnSpc>
                <a:spcPct val="100000"/>
              </a:lnSpc>
            </a:pPr>
            <a:r>
              <a:rPr lang="en-US" dirty="0"/>
              <a:t>Can validate form data</a:t>
            </a:r>
          </a:p>
          <a:p>
            <a:pPr>
              <a:lnSpc>
                <a:spcPct val="100000"/>
              </a:lnSpc>
            </a:pPr>
            <a:r>
              <a:rPr lang="en-US" dirty="0"/>
              <a:t>Can access / modify browser cookies</a:t>
            </a:r>
          </a:p>
          <a:p>
            <a:pPr>
              <a:lnSpc>
                <a:spcPct val="100000"/>
              </a:lnSpc>
            </a:pPr>
            <a:r>
              <a:rPr lang="en-US" dirty="0"/>
              <a:t>Can detect the user’s browser and OS</a:t>
            </a:r>
          </a:p>
          <a:p>
            <a:pPr>
              <a:lnSpc>
                <a:spcPct val="100000"/>
              </a:lnSpc>
            </a:pPr>
            <a:r>
              <a:rPr lang="en-US" dirty="0"/>
              <a:t>Can be used as object-oriented language</a:t>
            </a:r>
          </a:p>
          <a:p>
            <a:pPr>
              <a:lnSpc>
                <a:spcPct val="100000"/>
              </a:lnSpc>
            </a:pPr>
            <a:r>
              <a:rPr lang="en-US" dirty="0"/>
              <a:t>Can handle exceptions</a:t>
            </a:r>
          </a:p>
          <a:p>
            <a:pPr>
              <a:lnSpc>
                <a:spcPct val="100000"/>
              </a:lnSpc>
            </a:pPr>
            <a:r>
              <a:rPr lang="en-US" dirty="0"/>
              <a:t>Can perform asynchronous server calls (AJAX)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01281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Tags Attributes</a:t>
            </a:r>
            <a:endParaRPr lang="bg-BG"/>
          </a:p>
        </p:txBody>
      </p:sp>
      <p:sp>
        <p:nvSpPr>
          <p:cNvPr id="1064963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914400"/>
            <a:ext cx="8686800" cy="5715000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300"/>
              </a:spcBef>
              <a:defRPr/>
            </a:pPr>
            <a:r>
              <a:rPr lang="en-US" dirty="0"/>
              <a:t>Tags can have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attributes</a:t>
            </a:r>
          </a:p>
          <a:p>
            <a:pPr lvl="1">
              <a:lnSpc>
                <a:spcPct val="100000"/>
              </a:lnSpc>
              <a:spcBef>
                <a:spcPts val="300"/>
              </a:spcBef>
              <a:defRPr/>
            </a:pPr>
            <a:r>
              <a:rPr lang="en-US" dirty="0"/>
              <a:t>Attributes specify properties and behavior</a:t>
            </a:r>
          </a:p>
          <a:p>
            <a:pPr lvl="1">
              <a:lnSpc>
                <a:spcPct val="100000"/>
              </a:lnSpc>
              <a:spcBef>
                <a:spcPts val="300"/>
              </a:spcBef>
              <a:defRPr/>
            </a:pPr>
            <a:r>
              <a:rPr lang="en-US" dirty="0"/>
              <a:t>Example:</a:t>
            </a:r>
          </a:p>
          <a:p>
            <a:pPr lvl="1">
              <a:lnSpc>
                <a:spcPct val="100000"/>
              </a:lnSpc>
              <a:spcBef>
                <a:spcPts val="300"/>
              </a:spcBef>
              <a:defRPr/>
            </a:pPr>
            <a:endParaRPr lang="en-US" dirty="0"/>
          </a:p>
          <a:p>
            <a:pPr lvl="1">
              <a:lnSpc>
                <a:spcPct val="100000"/>
              </a:lnSpc>
              <a:spcBef>
                <a:spcPts val="300"/>
              </a:spcBef>
              <a:defRPr/>
            </a:pPr>
            <a:r>
              <a:rPr lang="en-US" dirty="0"/>
              <a:t>Few attributes can apply to every element:</a:t>
            </a:r>
          </a:p>
          <a:p>
            <a:pPr lvl="2">
              <a:lnSpc>
                <a:spcPct val="100000"/>
              </a:lnSpc>
              <a:spcBef>
                <a:spcPts val="300"/>
              </a:spcBef>
              <a:defRPr/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id</a:t>
            </a:r>
            <a:r>
              <a:rPr lang="en-US" dirty="0"/>
              <a:t>,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style</a:t>
            </a:r>
            <a:r>
              <a:rPr lang="en-US" dirty="0"/>
              <a:t>,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class</a:t>
            </a:r>
            <a:r>
              <a:rPr lang="en-US" dirty="0"/>
              <a:t>,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title</a:t>
            </a:r>
          </a:p>
          <a:p>
            <a:pPr lvl="2">
              <a:lnSpc>
                <a:spcPct val="100000"/>
              </a:lnSpc>
              <a:spcBef>
                <a:spcPts val="300"/>
              </a:spcBef>
              <a:defRPr/>
            </a:pPr>
            <a:r>
              <a:rPr lang="en-US" dirty="0"/>
              <a:t>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id</a:t>
            </a:r>
            <a:r>
              <a:rPr lang="en-US" dirty="0"/>
              <a:t> is unique in the document</a:t>
            </a:r>
          </a:p>
          <a:p>
            <a:pPr lvl="2">
              <a:lnSpc>
                <a:spcPct val="100000"/>
              </a:lnSpc>
              <a:spcBef>
                <a:spcPts val="300"/>
              </a:spcBef>
              <a:defRPr/>
            </a:pPr>
            <a:r>
              <a:rPr lang="en-US" dirty="0"/>
              <a:t>Content of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title</a:t>
            </a:r>
            <a:r>
              <a:rPr lang="en-US" dirty="0"/>
              <a:t> attribute is displayed as hint when the element is hovered with the mouse</a:t>
            </a:r>
          </a:p>
          <a:p>
            <a:pPr lvl="2">
              <a:lnSpc>
                <a:spcPct val="100000"/>
              </a:lnSpc>
              <a:spcBef>
                <a:spcPts val="300"/>
              </a:spcBef>
              <a:defRPr/>
            </a:pPr>
            <a:r>
              <a:rPr lang="en-US" dirty="0"/>
              <a:t>Some elements have obligatory attributes</a:t>
            </a:r>
            <a:endParaRPr lang="bg-BG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1064964" name="Rectangle 4"/>
          <p:cNvSpPr>
            <a:spLocks noChangeArrowheads="1"/>
          </p:cNvSpPr>
          <p:nvPr/>
        </p:nvSpPr>
        <p:spPr bwMode="auto">
          <a:xfrm>
            <a:off x="981076" y="2819400"/>
            <a:ext cx="7096124" cy="3970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&lt;img src="logo.gif" alt="logo" /&gt;</a:t>
            </a:r>
          </a:p>
        </p:txBody>
      </p:sp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3962400" y="2133600"/>
            <a:ext cx="4800600" cy="527804"/>
          </a:xfrm>
          <a:prstGeom prst="wedgeRoundRectCallout">
            <a:avLst>
              <a:gd name="adj1" fmla="val -38490"/>
              <a:gd name="adj2" fmla="val 92910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Attribute </a:t>
            </a:r>
            <a:r>
              <a:rPr lang="en-US" sz="2600" b="1" noProof="1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alt</a:t>
            </a:r>
            <a:r>
              <a:rPr lang="en-US" sz="26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 with value "</a:t>
            </a:r>
            <a:r>
              <a:rPr lang="en-US" sz="2600" b="1" noProof="1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logo</a:t>
            </a:r>
            <a:r>
              <a:rPr lang="en-US" sz="26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"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First Script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143000"/>
            <a:ext cx="2667000" cy="457200"/>
          </a:xfrm>
        </p:spPr>
        <p:txBody>
          <a:bodyPr/>
          <a:lstStyle/>
          <a:p>
            <a:pPr marL="0" indent="0">
              <a:lnSpc>
                <a:spcPct val="90000"/>
              </a:lnSpc>
              <a:buNone/>
            </a:pPr>
            <a:r>
              <a:rPr lang="en-US" sz="2800" dirty="0"/>
              <a:t>first-script.html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170</a:t>
            </a:fld>
            <a:endParaRPr lang="en-US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754063" y="1702575"/>
            <a:ext cx="7562850" cy="313932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&lt;html&gt;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&lt;body&gt;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&lt;script type="text/javascript"&gt;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alert('Hello JavaScript!');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&lt;/script&gt;	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&lt;/body&gt;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&lt;/html&gt;</a:t>
            </a: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4665" y="3683212"/>
            <a:ext cx="2978152" cy="2488988"/>
          </a:xfrm>
          <a:prstGeom prst="roundRect">
            <a:avLst>
              <a:gd name="adj" fmla="val 4090"/>
            </a:avLst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96304706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Another Small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066800"/>
            <a:ext cx="3276600" cy="457200"/>
          </a:xfrm>
        </p:spPr>
        <p:txBody>
          <a:bodyPr/>
          <a:lstStyle/>
          <a:p>
            <a:pPr marL="0" indent="0">
              <a:lnSpc>
                <a:spcPct val="90000"/>
              </a:lnSpc>
              <a:buNone/>
            </a:pPr>
            <a:r>
              <a:rPr lang="en-US" sz="2800" dirty="0"/>
              <a:t>small-example.html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171</a:t>
            </a:fld>
            <a:endParaRPr lang="en-US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611188" y="1638300"/>
            <a:ext cx="7921625" cy="313932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&lt;html&gt;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&lt;body&gt;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&lt;script type="text/javascript"&gt;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document.write('JavaScript rulez!');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&lt;/script&gt;	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&lt;/body&gt;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&lt;/html&gt;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3733800"/>
            <a:ext cx="2790825" cy="2371725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59961914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JavaScript Code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5626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The JavaScript code can be placed in: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&lt;script&gt;</a:t>
            </a:r>
            <a:r>
              <a:rPr lang="en-US" dirty="0"/>
              <a:t> tag in the head 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&lt;script&gt;</a:t>
            </a:r>
            <a:r>
              <a:rPr lang="en-US" dirty="0"/>
              <a:t> tag in the body – not recommended</a:t>
            </a:r>
            <a:endParaRPr lang="bg-BG" dirty="0"/>
          </a:p>
          <a:p>
            <a:pPr lvl="1">
              <a:lnSpc>
                <a:spcPct val="100000"/>
              </a:lnSpc>
            </a:pPr>
            <a:r>
              <a:rPr lang="en-US" dirty="0"/>
              <a:t>External files, linked via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&lt;script&gt;</a:t>
            </a:r>
            <a:r>
              <a:rPr lang="en-US" dirty="0"/>
              <a:t> tag the head</a:t>
            </a:r>
          </a:p>
          <a:p>
            <a:pPr lvl="2">
              <a:lnSpc>
                <a:spcPct val="100000"/>
              </a:lnSpc>
            </a:pPr>
            <a:r>
              <a:rPr lang="en-US" dirty="0">
                <a:solidFill>
                  <a:schemeClr val="tx1">
                    <a:lumMod val="40000"/>
                    <a:lumOff val="60000"/>
                  </a:schemeClr>
                </a:solidFill>
              </a:rPr>
              <a:t>Files usually have </a:t>
            </a:r>
            <a:r>
              <a:rPr lang="en-US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.js</a:t>
            </a:r>
            <a:r>
              <a:rPr lang="en-US" noProof="1">
                <a:solidFill>
                  <a:schemeClr val="tx1">
                    <a:lumMod val="40000"/>
                    <a:lumOff val="60000"/>
                  </a:schemeClr>
                </a:solidFill>
              </a:rPr>
              <a:t> </a:t>
            </a:r>
            <a:r>
              <a:rPr lang="en-US" dirty="0">
                <a:solidFill>
                  <a:schemeClr val="tx1">
                    <a:lumMod val="40000"/>
                    <a:lumOff val="60000"/>
                  </a:schemeClr>
                </a:solidFill>
              </a:rPr>
              <a:t>extension</a:t>
            </a:r>
          </a:p>
          <a:p>
            <a:pPr lvl="2">
              <a:lnSpc>
                <a:spcPct val="100000"/>
              </a:lnSpc>
              <a:buFontTx/>
              <a:buNone/>
            </a:pPr>
            <a:endParaRPr lang="en-US" sz="2000" dirty="0"/>
          </a:p>
          <a:p>
            <a:pPr lvl="2">
              <a:lnSpc>
                <a:spcPct val="100000"/>
              </a:lnSpc>
              <a:buFontTx/>
              <a:buNone/>
            </a:pPr>
            <a:endParaRPr lang="en-US" sz="2000" dirty="0"/>
          </a:p>
          <a:p>
            <a:pPr lvl="2">
              <a:lnSpc>
                <a:spcPct val="100000"/>
              </a:lnSpc>
              <a:spcBef>
                <a:spcPts val="2400"/>
              </a:spcBef>
            </a:pPr>
            <a:r>
              <a:rPr lang="en-US" dirty="0">
                <a:solidFill>
                  <a:schemeClr val="tx1">
                    <a:lumMod val="40000"/>
                    <a:lumOff val="60000"/>
                  </a:schemeClr>
                </a:solidFill>
              </a:rPr>
              <a:t>Highly recommended</a:t>
            </a:r>
          </a:p>
          <a:p>
            <a:pPr lvl="2">
              <a:lnSpc>
                <a:spcPct val="100000"/>
              </a:lnSpc>
            </a:pPr>
            <a:r>
              <a:rPr lang="en-US" dirty="0">
                <a:solidFill>
                  <a:schemeClr val="tx1">
                    <a:lumMod val="40000"/>
                    <a:lumOff val="60000"/>
                  </a:schemeClr>
                </a:solidFill>
              </a:rPr>
              <a:t>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.js</a:t>
            </a:r>
            <a:r>
              <a:rPr lang="en-US" dirty="0">
                <a:solidFill>
                  <a:schemeClr val="tx1">
                    <a:lumMod val="40000"/>
                    <a:lumOff val="60000"/>
                  </a:schemeClr>
                </a:solidFill>
              </a:rPr>
              <a:t> files get cached by the browser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172</a:t>
            </a:fld>
            <a:endParaRPr lang="en-US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990600" y="4089737"/>
            <a:ext cx="7162800" cy="101566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&lt;script src="scripts.js" type="text/javscript"&gt;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&lt;!– code placed here will not be executed! --&gt;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&lt;/script&gt;</a:t>
            </a:r>
          </a:p>
        </p:txBody>
      </p:sp>
    </p:spTree>
    <p:extLst>
      <p:ext uri="{BB962C8B-B14F-4D97-AF65-F5344CB8AC3E}">
        <p14:creationId xmlns:p14="http://schemas.microsoft.com/office/powerpoint/2010/main" val="4028320969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JavaScript – When is Executed?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562600"/>
          </a:xfrm>
        </p:spPr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dirty="0"/>
              <a:t>JavaScript code is executed during the page loading or when the browser fires an event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/>
              <a:t>All statements are executed at page loading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/>
              <a:t>Some statements just define functions that can be called later</a:t>
            </a:r>
          </a:p>
          <a:p>
            <a:pPr>
              <a:lnSpc>
                <a:spcPct val="100000"/>
              </a:lnSpc>
              <a:defRPr/>
            </a:pPr>
            <a:r>
              <a:rPr lang="en-US" dirty="0"/>
              <a:t>Function calls or code can be attached as "event handlers" via tag attributes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/>
              <a:t>Executed when the event is fired by the browser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173</a:t>
            </a:fld>
            <a:endParaRPr lang="en-US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09601" y="5715000"/>
            <a:ext cx="7924800" cy="3970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&lt;img src="logo.gif" onclick="alert('clicked!')" /&gt;</a:t>
            </a:r>
          </a:p>
        </p:txBody>
      </p:sp>
    </p:spTree>
    <p:extLst>
      <p:ext uri="{BB962C8B-B14F-4D97-AF65-F5344CB8AC3E}">
        <p14:creationId xmlns:p14="http://schemas.microsoft.com/office/powerpoint/2010/main" val="2345856009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85802" y="1447800"/>
            <a:ext cx="7772398" cy="483209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&lt;html&gt;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&lt;head&gt;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&lt;script type="text/javascript"&gt;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function test (message)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alert(message);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&lt;/script&gt;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&lt;/head&gt;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&lt;body&gt;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&lt;img src="logo.gif"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onclick="test('clicked!')" /&gt;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&lt;/body&gt;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&lt;/html&gt;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152400"/>
            <a:ext cx="7086600" cy="914400"/>
          </a:xfrm>
        </p:spPr>
        <p:txBody>
          <a:bodyPr/>
          <a:lstStyle/>
          <a:p>
            <a:r>
              <a:rPr lang="en-US" dirty="0"/>
              <a:t>Calling a JavaScript Function from Event Handler – Example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953001" y="1490332"/>
            <a:ext cx="3483934" cy="457200"/>
          </a:xfrm>
        </p:spPr>
        <p:txBody>
          <a:bodyPr/>
          <a:lstStyle/>
          <a:p>
            <a:pPr marL="0" indent="0" algn="r">
              <a:lnSpc>
                <a:spcPct val="90000"/>
              </a:lnSpc>
              <a:buNone/>
            </a:pPr>
            <a:r>
              <a:rPr lang="en-US" sz="2800" dirty="0"/>
              <a:t>image-onclick.html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174</a:t>
            </a:fld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2952750"/>
            <a:ext cx="3838058" cy="2152650"/>
          </a:xfrm>
          <a:prstGeom prst="roundRect">
            <a:avLst>
              <a:gd name="adj" fmla="val 2389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07312276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Using External Script </a:t>
            </a:r>
            <a:r>
              <a:rPr lang="en-GB" dirty="0"/>
              <a:t>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791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GB" sz="2800" dirty="0"/>
              <a:t>Using external script files:</a:t>
            </a:r>
            <a:endParaRPr lang="bg-BG" sz="2800" dirty="0"/>
          </a:p>
          <a:p>
            <a:pPr>
              <a:lnSpc>
                <a:spcPct val="100000"/>
              </a:lnSpc>
            </a:pPr>
            <a:endParaRPr lang="bg-BG" sz="2800" dirty="0"/>
          </a:p>
          <a:p>
            <a:pPr>
              <a:lnSpc>
                <a:spcPct val="100000"/>
              </a:lnSpc>
            </a:pPr>
            <a:endParaRPr lang="bg-BG" sz="2800" dirty="0"/>
          </a:p>
          <a:p>
            <a:pPr>
              <a:lnSpc>
                <a:spcPct val="100000"/>
              </a:lnSpc>
            </a:pPr>
            <a:endParaRPr lang="bg-BG" sz="2800" dirty="0"/>
          </a:p>
          <a:p>
            <a:pPr>
              <a:lnSpc>
                <a:spcPct val="100000"/>
              </a:lnSpc>
            </a:pPr>
            <a:endParaRPr lang="bg-BG" sz="2800" dirty="0"/>
          </a:p>
          <a:p>
            <a:pPr>
              <a:lnSpc>
                <a:spcPct val="100000"/>
              </a:lnSpc>
            </a:pPr>
            <a:endParaRPr lang="bg-BG" sz="2800" dirty="0"/>
          </a:p>
          <a:p>
            <a:pPr>
              <a:lnSpc>
                <a:spcPct val="100000"/>
              </a:lnSpc>
              <a:spcBef>
                <a:spcPts val="3600"/>
              </a:spcBef>
            </a:pPr>
            <a:r>
              <a:rPr lang="en-US" sz="2800" noProof="1"/>
              <a:t>External JavaScript file:</a:t>
            </a:r>
            <a:endParaRPr lang="en-US" sz="2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175</a:t>
            </a:fld>
            <a:endParaRPr lang="en-US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609600" y="1524000"/>
            <a:ext cx="8001000" cy="317009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&lt;html&gt;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&lt;head&gt;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&lt;script src="sample.js" type="text/javascript"&gt;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&lt;/script&gt;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&lt;/head&gt;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&lt;body&gt;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&lt;button onclick="sample()" value="Call JavaScript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function from sample.js" /&gt;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&lt;/body&gt;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&lt;/html&gt;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09600" y="5385137"/>
            <a:ext cx="8026400" cy="101566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function sample()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alert('Hello from sample.js!')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}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5848" y="3865718"/>
            <a:ext cx="2663752" cy="1994980"/>
          </a:xfrm>
          <a:prstGeom prst="roundRect">
            <a:avLst>
              <a:gd name="adj" fmla="val 2715"/>
            </a:avLst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/>
          <p:cNvSpPr/>
          <p:nvPr/>
        </p:nvSpPr>
        <p:spPr>
          <a:xfrm>
            <a:off x="4419600" y="1557668"/>
            <a:ext cx="4174255" cy="424732"/>
          </a:xfrm>
          <a:prstGeom prst="rect">
            <a:avLst/>
          </a:prstGeom>
        </p:spPr>
        <p:txBody>
          <a:bodyPr/>
          <a:lstStyle/>
          <a:p>
            <a:pPr algn="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tabLst>
                <a:tab pos="282575" algn="l"/>
              </a:tabLst>
            </a:pPr>
            <a:r>
              <a:rPr lang="en-US" sz="28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external-JavaScript.html</a:t>
            </a:r>
            <a:endParaRPr lang="en-US" sz="2400" b="1" dirty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849627" y="5977268"/>
            <a:ext cx="1786373" cy="424732"/>
          </a:xfrm>
          <a:prstGeom prst="rect">
            <a:avLst/>
          </a:prstGeom>
        </p:spPr>
        <p:txBody>
          <a:bodyPr/>
          <a:lstStyle/>
          <a:p>
            <a:pPr algn="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tabLst>
                <a:tab pos="282575" algn="l"/>
              </a:tabLst>
            </a:pPr>
            <a:r>
              <a:rPr lang="en-US" sz="2400" b="1" noProof="1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sample.js</a:t>
            </a:r>
            <a:endParaRPr lang="en-US" sz="2400" b="1" dirty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2830033" y="2667000"/>
            <a:ext cx="5159376" cy="527804"/>
          </a:xfrm>
          <a:prstGeom prst="wedgeRoundRectCallout">
            <a:avLst>
              <a:gd name="adj1" fmla="val -59908"/>
              <a:gd name="adj2" fmla="val -48423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The &lt;script&gt; tag is always empty.</a:t>
            </a:r>
          </a:p>
        </p:txBody>
      </p:sp>
    </p:spTree>
    <p:extLst>
      <p:ext uri="{BB962C8B-B14F-4D97-AF65-F5344CB8AC3E}">
        <p14:creationId xmlns:p14="http://schemas.microsoft.com/office/powerpoint/2010/main" val="2300983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1828800" y="1066800"/>
            <a:ext cx="4532394" cy="1447800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/>
              <a:t>The JavaScript Syntax</a:t>
            </a: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21436431">
            <a:off x="681683" y="3036479"/>
            <a:ext cx="3838320" cy="3122408"/>
          </a:xfrm>
          <a:prstGeom prst="roundRect">
            <a:avLst>
              <a:gd name="adj" fmla="val 8564"/>
            </a:avLst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9757" l="1626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6969" y="1524000"/>
            <a:ext cx="2078049" cy="2314575"/>
          </a:xfrm>
          <a:prstGeom prst="roundRect">
            <a:avLst>
              <a:gd name="adj" fmla="val 7500"/>
            </a:avLst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76941">
            <a:off x="5508433" y="4504351"/>
            <a:ext cx="2913803" cy="1588045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4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68337868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JavaScript Syntax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dirty="0"/>
              <a:t>The JavaScript syntax is similar to C# and Java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/>
              <a:t>Operators (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+</a:t>
            </a:r>
            <a:r>
              <a:rPr lang="en-US" dirty="0"/>
              <a:t>,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*</a:t>
            </a:r>
            <a:r>
              <a:rPr lang="en-US" dirty="0"/>
              <a:t>,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=</a:t>
            </a:r>
            <a:r>
              <a:rPr lang="en-US" dirty="0"/>
              <a:t>,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!=</a:t>
            </a:r>
            <a:r>
              <a:rPr lang="en-US" dirty="0"/>
              <a:t>,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&amp;&amp;</a:t>
            </a:r>
            <a:r>
              <a:rPr lang="en-US" dirty="0"/>
              <a:t>,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++</a:t>
            </a:r>
            <a:r>
              <a:rPr lang="en-US" dirty="0"/>
              <a:t>, …)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/>
              <a:t>Variables (typeless)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/>
              <a:t>Conditional statements (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if</a:t>
            </a:r>
            <a:r>
              <a:rPr lang="en-US" dirty="0"/>
              <a:t>,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else</a:t>
            </a:r>
            <a:r>
              <a:rPr lang="en-US" dirty="0"/>
              <a:t>)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/>
              <a:t>Loops (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for</a:t>
            </a:r>
            <a:r>
              <a:rPr lang="en-US" dirty="0"/>
              <a:t>,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while</a:t>
            </a:r>
            <a:r>
              <a:rPr lang="en-US" dirty="0"/>
              <a:t>)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/>
              <a:t>Arrays (</a:t>
            </a:r>
            <a:r>
              <a:rPr lang="en-US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my_array[]</a:t>
            </a:r>
            <a:r>
              <a:rPr lang="en-US" dirty="0"/>
              <a:t>) and associative arrays </a:t>
            </a:r>
            <a:r>
              <a:rPr lang="en-US" noProof="1"/>
              <a:t>(</a:t>
            </a:r>
            <a:r>
              <a:rPr lang="en-US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my_array['abc']</a:t>
            </a:r>
            <a:r>
              <a:rPr lang="en-US" noProof="1"/>
              <a:t>)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/>
              <a:t>Functions (can return value)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/>
              <a:t>Function variables (like the C# delegates)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2913132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638800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GB" dirty="0"/>
              <a:t>JavaScript data types:</a:t>
            </a:r>
          </a:p>
          <a:p>
            <a:pPr lvl="1">
              <a:lnSpc>
                <a:spcPct val="100000"/>
              </a:lnSpc>
              <a:defRPr/>
            </a:pPr>
            <a:r>
              <a:rPr lang="en-GB" dirty="0"/>
              <a:t>Numbers (integer, floating-point)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GB" dirty="0"/>
              <a:t>Boolean (true / false)</a:t>
            </a:r>
          </a:p>
          <a:p>
            <a:pPr>
              <a:lnSpc>
                <a:spcPct val="100000"/>
              </a:lnSpc>
              <a:defRPr/>
            </a:pPr>
            <a:r>
              <a:rPr lang="en-GB" dirty="0"/>
              <a:t>String type – string of characters</a:t>
            </a:r>
          </a:p>
          <a:p>
            <a:pPr>
              <a:lnSpc>
                <a:spcPct val="100000"/>
              </a:lnSpc>
              <a:buNone/>
              <a:defRPr/>
            </a:pPr>
            <a:endParaRPr lang="en-GB" sz="2800" dirty="0"/>
          </a:p>
          <a:p>
            <a:pPr>
              <a:lnSpc>
                <a:spcPct val="100000"/>
              </a:lnSpc>
              <a:spcBef>
                <a:spcPts val="1800"/>
              </a:spcBef>
              <a:defRPr/>
            </a:pPr>
            <a:r>
              <a:rPr lang="en-GB" dirty="0"/>
              <a:t>Arrays</a:t>
            </a:r>
          </a:p>
          <a:p>
            <a:pPr>
              <a:lnSpc>
                <a:spcPct val="100000"/>
              </a:lnSpc>
              <a:defRPr/>
            </a:pPr>
            <a:endParaRPr lang="en-GB" sz="2800" dirty="0"/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en-GB" dirty="0"/>
              <a:t>Associative arrays (hash tables)</a:t>
            </a:r>
            <a:endParaRPr lang="en-GB" dirty="0">
              <a:latin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178</a:t>
            </a:fld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68335" y="3352800"/>
            <a:ext cx="7789866" cy="70173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nb-NO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var myName = "You can use both single or double quotes for strings";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68334" y="4724400"/>
            <a:ext cx="7789866" cy="3970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nb-NO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var my_array = [1, 5.3, "aaa"];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68335" y="5791200"/>
            <a:ext cx="7789866" cy="3970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nb-NO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var my_hash = {a:2, b:3, c:"text"};</a:t>
            </a:r>
          </a:p>
        </p:txBody>
      </p:sp>
    </p:spTree>
    <p:extLst>
      <p:ext uri="{BB962C8B-B14F-4D97-AF65-F5344CB8AC3E}">
        <p14:creationId xmlns:p14="http://schemas.microsoft.com/office/powerpoint/2010/main" val="2533596189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Everything is Object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638800"/>
          </a:xfrm>
        </p:spPr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dirty="0"/>
              <a:t>Every variable can be considered as object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/>
              <a:t>For example strings and arrays have member functions: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179</a:t>
            </a:fld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042988" y="2819400"/>
            <a:ext cx="6840537" cy="178510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nb-NO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var test = "some string";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nb-NO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alert(test[7]); // shows letter 'r'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nb-NO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alert(test.charAt(5)); // shows letter 's'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nb-NO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alert("test".charAt(1)); //shows letter 'e'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nb-NO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alert("test".substring(1,3)); //shows 'es'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042988" y="4878050"/>
            <a:ext cx="6840537" cy="144655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nb-NO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var arr = [1,3,4];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nb-NO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alert (arr.length); // shows 3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nb-NO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arr.push(7); // appends 7 to end of array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nb-NO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alert (arr[3]); // shows 7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606925" y="2362200"/>
            <a:ext cx="3276600" cy="457200"/>
          </a:xfrm>
          <a:prstGeom prst="rect">
            <a:avLst/>
          </a:prstGeom>
        </p:spPr>
        <p:txBody>
          <a:bodyPr/>
          <a:lstStyle>
            <a:lvl1pPr marL="282575" indent="-282575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90000"/>
              </a:lnSpc>
              <a:buFont typeface="Wingdings 2" pitchFamily="18" charset="2"/>
              <a:buNone/>
            </a:pPr>
            <a:r>
              <a:rPr lang="en-US" sz="2800" dirty="0"/>
              <a:t>objects.html</a:t>
            </a:r>
          </a:p>
        </p:txBody>
      </p:sp>
    </p:spTree>
    <p:extLst>
      <p:ext uri="{BB962C8B-B14F-4D97-AF65-F5344CB8AC3E}">
        <p14:creationId xmlns:p14="http://schemas.microsoft.com/office/powerpoint/2010/main" val="14595479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3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ZA" sz="3800" dirty="0"/>
              <a:t>Headings and Paragraphs</a:t>
            </a:r>
            <a:endParaRPr lang="en-US" sz="3800" dirty="0"/>
          </a:p>
        </p:txBody>
      </p:sp>
      <p:sp>
        <p:nvSpPr>
          <p:cNvPr id="869379" name="Rectangle 3"/>
          <p:cNvSpPr>
            <a:spLocks noGrp="1" noChangeArrowheads="1"/>
          </p:cNvSpPr>
          <p:nvPr>
            <p:ph idx="1"/>
          </p:nvPr>
        </p:nvSpPr>
        <p:spPr>
          <a:xfrm>
            <a:off x="323850" y="1066800"/>
            <a:ext cx="8496300" cy="5329237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ct val="20000"/>
              </a:spcBef>
              <a:defRPr/>
            </a:pPr>
            <a:r>
              <a:rPr lang="en-ZA" dirty="0"/>
              <a:t>Heading Tags (h1 – h6)</a:t>
            </a:r>
          </a:p>
          <a:p>
            <a:pPr>
              <a:lnSpc>
                <a:spcPct val="100000"/>
              </a:lnSpc>
              <a:defRPr/>
            </a:pPr>
            <a:endParaRPr lang="en-ZA" dirty="0"/>
          </a:p>
          <a:p>
            <a:pPr>
              <a:lnSpc>
                <a:spcPct val="100000"/>
              </a:lnSpc>
              <a:defRPr/>
            </a:pPr>
            <a:endParaRPr lang="en-ZA" dirty="0"/>
          </a:p>
          <a:p>
            <a:pPr>
              <a:lnSpc>
                <a:spcPct val="100000"/>
              </a:lnSpc>
              <a:spcBef>
                <a:spcPct val="60000"/>
              </a:spcBef>
              <a:defRPr/>
            </a:pPr>
            <a:r>
              <a:rPr lang="en-ZA" dirty="0"/>
              <a:t>Paragraph Tags</a:t>
            </a:r>
          </a:p>
          <a:p>
            <a:pPr>
              <a:lnSpc>
                <a:spcPct val="100000"/>
              </a:lnSpc>
              <a:spcBef>
                <a:spcPct val="20000"/>
              </a:spcBef>
              <a:defRPr/>
            </a:pPr>
            <a:endParaRPr lang="en-ZA" dirty="0"/>
          </a:p>
          <a:p>
            <a:pPr>
              <a:lnSpc>
                <a:spcPct val="100000"/>
              </a:lnSpc>
              <a:spcBef>
                <a:spcPts val="3600"/>
              </a:spcBef>
              <a:defRPr/>
            </a:pPr>
            <a:r>
              <a:rPr lang="en-ZA" dirty="0"/>
              <a:t>Sections: </a:t>
            </a:r>
            <a:r>
              <a:rPr lang="en-ZA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div</a:t>
            </a:r>
            <a:r>
              <a:rPr lang="en-ZA" dirty="0"/>
              <a:t> and </a:t>
            </a:r>
            <a:r>
              <a:rPr lang="en-ZA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span</a:t>
            </a:r>
            <a:endParaRPr lang="en-US" dirty="0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869380" name="Rectangle 4"/>
          <p:cNvSpPr>
            <a:spLocks noChangeArrowheads="1"/>
          </p:cNvSpPr>
          <p:nvPr/>
        </p:nvSpPr>
        <p:spPr bwMode="auto">
          <a:xfrm>
            <a:off x="755651" y="3892657"/>
            <a:ext cx="7626350" cy="75713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&lt;p&gt;This is my first paragraph&lt;/p&gt;</a:t>
            </a: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&lt;p&gt;This is my second paragraph&lt;/p&gt;</a:t>
            </a:r>
          </a:p>
        </p:txBody>
      </p:sp>
      <p:sp>
        <p:nvSpPr>
          <p:cNvPr id="869381" name="Rectangle 5"/>
          <p:cNvSpPr>
            <a:spLocks noChangeArrowheads="1"/>
          </p:cNvSpPr>
          <p:nvPr/>
        </p:nvSpPr>
        <p:spPr bwMode="auto">
          <a:xfrm>
            <a:off x="755651" y="1773058"/>
            <a:ext cx="7626350" cy="12003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&lt;h1&gt;Heading 1&lt;/h1&gt;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&lt;h2&gt;Sub heading 2&lt;/h2&gt;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&lt;h3&gt;Sub heading 3&lt;/h3&gt;</a:t>
            </a:r>
          </a:p>
        </p:txBody>
      </p:sp>
      <p:sp>
        <p:nvSpPr>
          <p:cNvPr id="869382" name="Rectangle 6"/>
          <p:cNvSpPr>
            <a:spLocks noChangeArrowheads="1"/>
          </p:cNvSpPr>
          <p:nvPr/>
        </p:nvSpPr>
        <p:spPr bwMode="auto">
          <a:xfrm>
            <a:off x="755651" y="5492857"/>
            <a:ext cx="7626350" cy="75713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style="background: skyblue;"&gt;</a:t>
            </a: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This is a div&lt;/div&gt;</a:t>
            </a:r>
          </a:p>
        </p:txBody>
      </p:sp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String Operations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GB" dirty="0"/>
              <a:t>The </a:t>
            </a:r>
            <a:r>
              <a:rPr lang="en-GB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+</a:t>
            </a:r>
            <a:r>
              <a:rPr lang="en-GB" dirty="0"/>
              <a:t> operator joins strings</a:t>
            </a:r>
          </a:p>
          <a:p>
            <a:pPr>
              <a:defRPr/>
            </a:pPr>
            <a:endParaRPr lang="en-GB" dirty="0"/>
          </a:p>
          <a:p>
            <a:pPr>
              <a:defRPr/>
            </a:pPr>
            <a:endParaRPr lang="en-GB" dirty="0"/>
          </a:p>
          <a:p>
            <a:pPr>
              <a:spcBef>
                <a:spcPct val="60000"/>
              </a:spcBef>
              <a:defRPr/>
            </a:pPr>
            <a:r>
              <a:rPr lang="en-GB" dirty="0"/>
              <a:t>What is "9" + 9?</a:t>
            </a:r>
          </a:p>
          <a:p>
            <a:pPr>
              <a:defRPr/>
            </a:pPr>
            <a:endParaRPr lang="en-GB" dirty="0"/>
          </a:p>
          <a:p>
            <a:pPr>
              <a:spcBef>
                <a:spcPts val="1200"/>
              </a:spcBef>
              <a:defRPr/>
            </a:pPr>
            <a:r>
              <a:rPr lang="en-GB" dirty="0"/>
              <a:t>Converting string to number: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180</a:t>
            </a:fld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85800" y="1828800"/>
            <a:ext cx="7772400" cy="110799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nb-NO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string1 = "fat 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nb-NO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string2 = "cats";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nb-NO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alert(string1 + string2);  // fat cats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85800" y="3886200"/>
            <a:ext cx="7772400" cy="43088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nb-NO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alert("9" + 9);  // 99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85800" y="5257800"/>
            <a:ext cx="7772400" cy="43088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nb-NO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alert(parseInt("9") + 9);  // 18</a:t>
            </a:r>
          </a:p>
        </p:txBody>
      </p:sp>
    </p:spTree>
    <p:extLst>
      <p:ext uri="{BB962C8B-B14F-4D97-AF65-F5344CB8AC3E}">
        <p14:creationId xmlns:p14="http://schemas.microsoft.com/office/powerpoint/2010/main" val="637066039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5000" y="76200"/>
            <a:ext cx="7010400" cy="914400"/>
          </a:xfrm>
        </p:spPr>
        <p:txBody>
          <a:bodyPr/>
          <a:lstStyle/>
          <a:p>
            <a:r>
              <a:rPr lang="en-US" sz="3700" dirty="0"/>
              <a:t>Arrays Operations and Properties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895290"/>
            <a:ext cx="8686800" cy="5734110"/>
          </a:xfrm>
        </p:spPr>
        <p:txBody>
          <a:bodyPr/>
          <a:lstStyle/>
          <a:p>
            <a:pPr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000" dirty="0"/>
              <a:t>Declaring new empty array:</a:t>
            </a:r>
          </a:p>
          <a:p>
            <a:pPr>
              <a:spcBef>
                <a:spcPts val="0"/>
              </a:spcBef>
              <a:defRPr/>
            </a:pPr>
            <a:endParaRPr lang="en-US" sz="3000" dirty="0"/>
          </a:p>
          <a:p>
            <a:pPr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000" dirty="0"/>
              <a:t>Declaring an array holding few elements:</a:t>
            </a:r>
          </a:p>
          <a:p>
            <a:pPr>
              <a:spcBef>
                <a:spcPts val="0"/>
              </a:spcBef>
              <a:defRPr/>
            </a:pPr>
            <a:endParaRPr lang="en-US" sz="3000" dirty="0"/>
          </a:p>
          <a:p>
            <a:pPr>
              <a:spcBef>
                <a:spcPts val="0"/>
              </a:spcBef>
              <a:defRPr/>
            </a:pPr>
            <a:r>
              <a:rPr lang="en-US" sz="3000" dirty="0"/>
              <a:t>Appending an element / getting the last element:</a:t>
            </a:r>
          </a:p>
          <a:p>
            <a:pPr>
              <a:spcBef>
                <a:spcPts val="0"/>
              </a:spcBef>
              <a:defRPr/>
            </a:pPr>
            <a:endParaRPr lang="en-US" sz="3000" dirty="0"/>
          </a:p>
          <a:p>
            <a:pPr>
              <a:spcBef>
                <a:spcPts val="1800"/>
              </a:spcBef>
              <a:defRPr/>
            </a:pPr>
            <a:r>
              <a:rPr lang="en-US" sz="3000" dirty="0"/>
              <a:t>Reading the number of elements (array length):</a:t>
            </a:r>
          </a:p>
          <a:p>
            <a:pPr>
              <a:spcBef>
                <a:spcPts val="0"/>
              </a:spcBef>
              <a:defRPr/>
            </a:pPr>
            <a:endParaRPr lang="en-US" sz="3000" dirty="0"/>
          </a:p>
          <a:p>
            <a:pPr>
              <a:spcBef>
                <a:spcPts val="0"/>
              </a:spcBef>
              <a:defRPr/>
            </a:pPr>
            <a:r>
              <a:rPr lang="en-US" sz="3000" dirty="0"/>
              <a:t>Finding element's index in the array:</a:t>
            </a:r>
            <a:endParaRPr lang="bg-BG" sz="3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181</a:t>
            </a:fld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09600" y="1524000"/>
            <a:ext cx="7924800" cy="40011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nb-NO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var arr = new Array();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09600" y="2571690"/>
            <a:ext cx="7924800" cy="40011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b-NO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var arr = [1, 2, 3, 4, 5];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09600" y="3581400"/>
            <a:ext cx="7924800" cy="70788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b-NO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arr.push(3);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b-NO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var element = arr.pop();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609600" y="4953000"/>
            <a:ext cx="7924800" cy="40011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b-NO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arr.length;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609600" y="6076890"/>
            <a:ext cx="7924800" cy="40011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b-NO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arr.indexOf(1);</a:t>
            </a:r>
          </a:p>
        </p:txBody>
      </p:sp>
    </p:spTree>
    <p:extLst>
      <p:ext uri="{BB962C8B-B14F-4D97-AF65-F5344CB8AC3E}">
        <p14:creationId xmlns:p14="http://schemas.microsoft.com/office/powerpoint/2010/main" val="3011034160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Standard Popup Boxes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pPr>
              <a:defRPr/>
            </a:pPr>
            <a:r>
              <a:rPr lang="en-US" dirty="0"/>
              <a:t>Alert box with text and [OK] button</a:t>
            </a:r>
          </a:p>
          <a:p>
            <a:pPr lvl="1">
              <a:defRPr/>
            </a:pPr>
            <a:r>
              <a:rPr lang="en-US" dirty="0"/>
              <a:t>Just a message shown in a dialog box:</a:t>
            </a:r>
          </a:p>
          <a:p>
            <a:pPr lvl="1">
              <a:buFontTx/>
              <a:buNone/>
              <a:defRPr/>
            </a:pP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onsolas" pitchFamily="49" charset="0"/>
            </a:endParaRPr>
          </a:p>
          <a:p>
            <a:pPr>
              <a:defRPr/>
            </a:pPr>
            <a:r>
              <a:rPr lang="en-US" dirty="0"/>
              <a:t>Confirmation box</a:t>
            </a:r>
          </a:p>
          <a:p>
            <a:pPr lvl="1">
              <a:defRPr/>
            </a:pPr>
            <a:r>
              <a:rPr lang="en-US" dirty="0"/>
              <a:t>Contains text, [OK] button and [Cancel] button:</a:t>
            </a:r>
          </a:p>
          <a:p>
            <a:pPr>
              <a:buFontTx/>
              <a:buNone/>
              <a:defRPr/>
            </a:pPr>
            <a:endParaRPr lang="en-US" sz="3000" dirty="0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onsolas" pitchFamily="49" charset="0"/>
            </a:endParaRPr>
          </a:p>
          <a:p>
            <a:pPr>
              <a:defRPr/>
            </a:pPr>
            <a:r>
              <a:rPr lang="en-US" dirty="0"/>
              <a:t>Prompt box</a:t>
            </a:r>
          </a:p>
          <a:p>
            <a:pPr lvl="1">
              <a:defRPr/>
            </a:pPr>
            <a:r>
              <a:rPr lang="en-US" dirty="0"/>
              <a:t>Contains text, input field with default value: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182</a:t>
            </a:fld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90600" y="2236113"/>
            <a:ext cx="7162800" cy="43088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nb-NO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alert("Some text here");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990600" y="4141113"/>
            <a:ext cx="7162800" cy="43088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nb-NO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confirm("Are you sure?");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990600" y="6019800"/>
            <a:ext cx="7162800" cy="43088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nb-NO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prompt ("enter amount", 10);</a:t>
            </a:r>
          </a:p>
        </p:txBody>
      </p:sp>
    </p:spTree>
    <p:extLst>
      <p:ext uri="{BB962C8B-B14F-4D97-AF65-F5344CB8AC3E}">
        <p14:creationId xmlns:p14="http://schemas.microsoft.com/office/powerpoint/2010/main" val="484004424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 of Numbers –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066800"/>
            <a:ext cx="3810000" cy="533400"/>
          </a:xfrm>
        </p:spPr>
        <p:txBody>
          <a:bodyPr/>
          <a:lstStyle/>
          <a:p>
            <a:pPr marL="0" lvl="1" inden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800" dirty="0">
                <a:solidFill>
                  <a:srgbClr val="EBFFC2"/>
                </a:solidFill>
                <a:latin typeface="Corbel" pitchFamily="34" charset="0"/>
              </a:rPr>
              <a:t>sum-of-numbers</a:t>
            </a:r>
            <a:r>
              <a:rPr lang="bg-BG" sz="2800" dirty="0">
                <a:solidFill>
                  <a:srgbClr val="EBFFC2"/>
                </a:solidFill>
                <a:latin typeface="Corbel" pitchFamily="34" charset="0"/>
              </a:rPr>
              <a:t>.html</a:t>
            </a:r>
            <a:endParaRPr lang="en-US" sz="2800" dirty="0">
              <a:solidFill>
                <a:srgbClr val="EBFFC2"/>
              </a:solidFill>
              <a:latin typeface="Corbel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183</a:t>
            </a:fld>
            <a:endParaRPr lang="en-US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609600" y="1654582"/>
            <a:ext cx="7926388" cy="470898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&lt;html&gt;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&lt;head&gt;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&lt;title&gt;JavaScript Demo&lt;/title&gt;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&lt;script type="text/javascript"&gt;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function calcSum()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 value1 =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   parseInt(document.mainForm.textBox1.value);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 value2 =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   parseInt(document.mainForm.textBox2.value);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 sum = value1 + value2;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 document.mainForm.textBoxSum.value = sum;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&lt;/script&gt;	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&lt;/head&gt;</a:t>
            </a:r>
          </a:p>
        </p:txBody>
      </p:sp>
    </p:spTree>
    <p:extLst>
      <p:ext uri="{BB962C8B-B14F-4D97-AF65-F5344CB8AC3E}">
        <p14:creationId xmlns:p14="http://schemas.microsoft.com/office/powerpoint/2010/main" val="597089101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 of Numbers – </a:t>
            </a:r>
            <a:r>
              <a:rPr lang="en-US" dirty="0"/>
              <a:t>Example</a:t>
            </a:r>
            <a:r>
              <a:rPr lang="bg-BG" dirty="0"/>
              <a:t> </a:t>
            </a:r>
            <a:r>
              <a:rPr lang="en-US" dirty="0"/>
              <a:t>(2)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609600" y="990600"/>
            <a:ext cx="4724400" cy="533400"/>
          </a:xfrm>
        </p:spPr>
        <p:txBody>
          <a:bodyPr/>
          <a:lstStyle/>
          <a:p>
            <a:pPr marL="0" lvl="1" inden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800" dirty="0">
                <a:solidFill>
                  <a:srgbClr val="EBFFC2"/>
                </a:solidFill>
                <a:latin typeface="Corbel" pitchFamily="34" charset="0"/>
              </a:rPr>
              <a:t>sum-of-numbers</a:t>
            </a:r>
            <a:r>
              <a:rPr lang="bg-BG" sz="2800" dirty="0">
                <a:solidFill>
                  <a:srgbClr val="EBFFC2"/>
                </a:solidFill>
                <a:latin typeface="Corbel" pitchFamily="34" charset="0"/>
              </a:rPr>
              <a:t>.html</a:t>
            </a:r>
            <a:r>
              <a:rPr lang="en-US" sz="2800" dirty="0">
                <a:solidFill>
                  <a:srgbClr val="EBFFC2"/>
                </a:solidFill>
                <a:latin typeface="Corbel" pitchFamily="34" charset="0"/>
              </a:rPr>
              <a:t> (cont.)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184</a:t>
            </a:fld>
            <a:endParaRPr lang="en-US" dirty="0"/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609600" y="1554301"/>
            <a:ext cx="7926388" cy="415498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&lt;body&gt;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&lt;form name="mainForm"&gt;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&lt;input type="text" name="textBox1" /&gt; &lt;br/&gt;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&lt;input type="text" name="textBox2" /&gt; &lt;br/&gt;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&lt;input type="button" value="Process"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 onclick="javascript: calcSum()" /&gt;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&lt;input type="text" name="textBoxSum"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 readonly="readonly"/&gt;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&lt;/form&gt;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&lt;/body&gt;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&lt;/html&gt;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6902" y="4013976"/>
            <a:ext cx="3563698" cy="2354298"/>
          </a:xfrm>
          <a:prstGeom prst="roundRect">
            <a:avLst>
              <a:gd name="adj" fmla="val 2288"/>
            </a:avLst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80063558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JavaScript Prompt –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066800"/>
            <a:ext cx="2514600" cy="533400"/>
          </a:xfrm>
        </p:spPr>
        <p:txBody>
          <a:bodyPr/>
          <a:lstStyle/>
          <a:p>
            <a:pPr marL="0" indent="0">
              <a:buNone/>
            </a:pPr>
            <a:r>
              <a:rPr lang="bg-BG" sz="2800" dirty="0"/>
              <a:t>prompt.html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185</a:t>
            </a:fld>
            <a:endParaRPr lang="en-US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828675" y="1719263"/>
            <a:ext cx="7343775" cy="76944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price = prompt("Enter the price", "10.00");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alert('Price + VAT = ' + price * 1.2);</a:t>
            </a: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4323" y="2819400"/>
            <a:ext cx="6498077" cy="1828800"/>
          </a:xfrm>
          <a:prstGeom prst="roundRect">
            <a:avLst>
              <a:gd name="adj" fmla="val 4167"/>
            </a:avLst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4225" y="4876800"/>
            <a:ext cx="2009775" cy="1647825"/>
          </a:xfrm>
          <a:prstGeom prst="roundRect">
            <a:avLst>
              <a:gd name="adj" fmla="val 5877"/>
            </a:avLst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  <a:softEdge rad="127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82650820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17"/>
          <p:cNvSpPr>
            <a:spLocks noChangeArrowheads="1"/>
          </p:cNvSpPr>
          <p:nvPr/>
        </p:nvSpPr>
        <p:spPr bwMode="auto">
          <a:xfrm>
            <a:off x="3679894" y="3454281"/>
            <a:ext cx="3406705" cy="482481"/>
          </a:xfrm>
          <a:prstGeom prst="rect">
            <a:avLst/>
          </a:prstGeom>
          <a:noFill/>
          <a:ln w="7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lIns="90000" tIns="46800" rIns="90000" bIns="46800"/>
          <a:lstStyle/>
          <a:p>
            <a:pPr>
              <a:defRPr/>
            </a:pPr>
            <a:endParaRPr lang="bg-B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4" name="Rectangle 16"/>
          <p:cNvSpPr>
            <a:spLocks noChangeArrowheads="1"/>
          </p:cNvSpPr>
          <p:nvPr/>
        </p:nvSpPr>
        <p:spPr bwMode="auto">
          <a:xfrm>
            <a:off x="3853013" y="3486606"/>
            <a:ext cx="3141807" cy="4824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000" tIns="46800" rIns="90000" bIns="46800"/>
          <a:lstStyle/>
          <a:p>
            <a:pPr eaLnBrk="1" hangingPunct="1">
              <a:lnSpc>
                <a:spcPct val="100000"/>
              </a:lnSpc>
            </a:pPr>
            <a:r>
              <a:rPr kumimoji="0" lang="en-US" sz="22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itchFamily="18" charset="0"/>
              </a:rPr>
              <a:t>Greater than</a:t>
            </a:r>
          </a:p>
          <a:p>
            <a:pPr>
              <a:lnSpc>
                <a:spcPct val="100000"/>
              </a:lnSpc>
            </a:pPr>
            <a:endParaRPr kumimoji="0" lang="en-US" sz="2000" b="0" dirty="0">
              <a:solidFill>
                <a:schemeClr val="tx1"/>
              </a:solidFill>
            </a:endParaRPr>
          </a:p>
        </p:txBody>
      </p:sp>
      <p:sp>
        <p:nvSpPr>
          <p:cNvPr id="47" name="Rectangle 14"/>
          <p:cNvSpPr>
            <a:spLocks noChangeArrowheads="1"/>
          </p:cNvSpPr>
          <p:nvPr/>
        </p:nvSpPr>
        <p:spPr bwMode="auto">
          <a:xfrm>
            <a:off x="1981200" y="3454281"/>
            <a:ext cx="1698695" cy="482481"/>
          </a:xfrm>
          <a:prstGeom prst="rect">
            <a:avLst/>
          </a:prstGeom>
          <a:noFill/>
          <a:ln w="7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lIns="90000" tIns="46800" rIns="90000" bIns="46800"/>
          <a:lstStyle/>
          <a:p>
            <a:pPr>
              <a:defRPr/>
            </a:pPr>
            <a:endParaRPr lang="bg-BG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3" name="Rectangle 20"/>
          <p:cNvSpPr>
            <a:spLocks noChangeArrowheads="1"/>
          </p:cNvSpPr>
          <p:nvPr/>
        </p:nvSpPr>
        <p:spPr bwMode="auto">
          <a:xfrm>
            <a:off x="1981200" y="3936762"/>
            <a:ext cx="1698695" cy="482481"/>
          </a:xfrm>
          <a:prstGeom prst="rect">
            <a:avLst/>
          </a:prstGeom>
          <a:noFill/>
          <a:ln w="7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lIns="90000" tIns="46800" rIns="90000" bIns="46800"/>
          <a:lstStyle/>
          <a:p>
            <a:pPr>
              <a:defRPr/>
            </a:pPr>
            <a:endParaRPr lang="bg-BG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1" name="Rectangle 23"/>
          <p:cNvSpPr>
            <a:spLocks noChangeArrowheads="1"/>
          </p:cNvSpPr>
          <p:nvPr/>
        </p:nvSpPr>
        <p:spPr bwMode="auto">
          <a:xfrm>
            <a:off x="3679894" y="3936762"/>
            <a:ext cx="3406705" cy="482481"/>
          </a:xfrm>
          <a:prstGeom prst="rect">
            <a:avLst/>
          </a:prstGeom>
          <a:noFill/>
          <a:ln w="7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lIns="90000" tIns="46800" rIns="90000" bIns="46800"/>
          <a:lstStyle/>
          <a:p>
            <a:pPr>
              <a:defRPr/>
            </a:pPr>
            <a:endParaRPr lang="bg-BG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9" name="Rectangle 26"/>
          <p:cNvSpPr>
            <a:spLocks noChangeArrowheads="1"/>
          </p:cNvSpPr>
          <p:nvPr/>
        </p:nvSpPr>
        <p:spPr bwMode="auto">
          <a:xfrm>
            <a:off x="1981200" y="4419243"/>
            <a:ext cx="1698695" cy="482481"/>
          </a:xfrm>
          <a:prstGeom prst="rect">
            <a:avLst/>
          </a:prstGeom>
          <a:noFill/>
          <a:ln w="7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lIns="90000" tIns="46800" rIns="90000" bIns="46800"/>
          <a:lstStyle/>
          <a:p>
            <a:pPr>
              <a:defRPr/>
            </a:pPr>
            <a:endParaRPr lang="bg-BG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7" name="Rectangle 29"/>
          <p:cNvSpPr>
            <a:spLocks noChangeArrowheads="1"/>
          </p:cNvSpPr>
          <p:nvPr/>
        </p:nvSpPr>
        <p:spPr bwMode="auto">
          <a:xfrm>
            <a:off x="3677056" y="4419243"/>
            <a:ext cx="3406705" cy="482481"/>
          </a:xfrm>
          <a:prstGeom prst="rect">
            <a:avLst/>
          </a:prstGeom>
          <a:noFill/>
          <a:ln w="7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lIns="90000" tIns="46800" rIns="90000" bIns="46800"/>
          <a:lstStyle/>
          <a:p>
            <a:pPr>
              <a:defRPr/>
            </a:pPr>
            <a:endParaRPr lang="bg-BG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18" name="Group 30"/>
          <p:cNvGrpSpPr>
            <a:grpSpLocks/>
          </p:cNvGrpSpPr>
          <p:nvPr/>
        </p:nvGrpSpPr>
        <p:grpSpPr bwMode="auto">
          <a:xfrm>
            <a:off x="1981200" y="4901724"/>
            <a:ext cx="1698695" cy="514806"/>
            <a:chOff x="-18" y="1585"/>
            <a:chExt cx="518" cy="430"/>
          </a:xfrm>
          <a:noFill/>
        </p:grpSpPr>
        <p:sp>
          <p:nvSpPr>
            <p:cNvPr id="34" name="Rectangle 31"/>
            <p:cNvSpPr>
              <a:spLocks noChangeArrowheads="1"/>
            </p:cNvSpPr>
            <p:nvPr/>
          </p:nvSpPr>
          <p:spPr bwMode="auto">
            <a:xfrm>
              <a:off x="43" y="1612"/>
              <a:ext cx="432" cy="403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lIns="90000" tIns="46800" rIns="90000" bIns="46800"/>
            <a:lstStyle/>
            <a:p>
              <a:pPr eaLnBrk="1" hangingPunct="1">
                <a:lnSpc>
                  <a:spcPct val="100000"/>
                </a:lnSpc>
              </a:pPr>
              <a:r>
                <a:rPr kumimoji="0" lang="en-US" sz="2200" b="1" dirty="0">
                  <a:solidFill>
                    <a:srgbClr val="EBFFD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&lt;=</a:t>
              </a:r>
            </a:p>
            <a:p>
              <a:pPr>
                <a:lnSpc>
                  <a:spcPct val="100000"/>
                </a:lnSpc>
              </a:pPr>
              <a:endParaRPr kumimoji="0" lang="en-US" sz="2000" b="0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5" name="Rectangle 32"/>
            <p:cNvSpPr>
              <a:spLocks noChangeArrowheads="1"/>
            </p:cNvSpPr>
            <p:nvPr/>
          </p:nvSpPr>
          <p:spPr bwMode="auto">
            <a:xfrm>
              <a:off x="-18" y="1585"/>
              <a:ext cx="518" cy="403"/>
            </a:xfrm>
            <a:prstGeom prst="rect">
              <a:avLst/>
            </a:prstGeom>
            <a:grpFill/>
            <a:ln w="7">
              <a:solidFill>
                <a:schemeClr val="accent5">
                  <a:lumMod val="20000"/>
                  <a:lumOff val="80000"/>
                </a:schemeClr>
              </a:solidFill>
              <a:miter lim="800000"/>
              <a:headEnd/>
              <a:tailEnd/>
            </a:ln>
            <a:effectLst/>
          </p:spPr>
          <p:txBody>
            <a:bodyPr lIns="90000" tIns="46800" rIns="90000" bIns="46800"/>
            <a:lstStyle/>
            <a:p>
              <a:pPr>
                <a:defRPr/>
              </a:pPr>
              <a:endParaRPr lang="bg-BG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  <p:sp>
        <p:nvSpPr>
          <p:cNvPr id="33" name="Rectangle 35"/>
          <p:cNvSpPr>
            <a:spLocks noChangeArrowheads="1"/>
          </p:cNvSpPr>
          <p:nvPr/>
        </p:nvSpPr>
        <p:spPr bwMode="auto">
          <a:xfrm>
            <a:off x="3679894" y="4901724"/>
            <a:ext cx="3406705" cy="482481"/>
          </a:xfrm>
          <a:prstGeom prst="rect">
            <a:avLst/>
          </a:prstGeom>
          <a:noFill/>
          <a:ln w="7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lIns="90000" tIns="46800" rIns="90000" bIns="46800"/>
          <a:lstStyle/>
          <a:p>
            <a:pPr>
              <a:defRPr/>
            </a:pPr>
            <a:endParaRPr lang="bg-BG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1" name="Rectangle 38"/>
          <p:cNvSpPr>
            <a:spLocks noChangeArrowheads="1"/>
          </p:cNvSpPr>
          <p:nvPr/>
        </p:nvSpPr>
        <p:spPr bwMode="auto">
          <a:xfrm>
            <a:off x="1981200" y="5384205"/>
            <a:ext cx="1698695" cy="482481"/>
          </a:xfrm>
          <a:prstGeom prst="rect">
            <a:avLst/>
          </a:prstGeom>
          <a:noFill/>
          <a:ln w="7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lIns="90000" tIns="46800" rIns="90000" bIns="46800"/>
          <a:lstStyle/>
          <a:p>
            <a:pPr>
              <a:defRPr/>
            </a:pPr>
            <a:endParaRPr lang="bg-BG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9" name="Rectangle 41"/>
          <p:cNvSpPr>
            <a:spLocks noChangeArrowheads="1"/>
          </p:cNvSpPr>
          <p:nvPr/>
        </p:nvSpPr>
        <p:spPr bwMode="auto">
          <a:xfrm>
            <a:off x="3679894" y="5384205"/>
            <a:ext cx="3406705" cy="482481"/>
          </a:xfrm>
          <a:prstGeom prst="rect">
            <a:avLst/>
          </a:prstGeom>
          <a:noFill/>
          <a:ln w="7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lIns="90000" tIns="46800" rIns="90000" bIns="46800"/>
          <a:lstStyle/>
          <a:p>
            <a:pPr>
              <a:defRPr/>
            </a:pPr>
            <a:endParaRPr lang="bg-BG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7" name="Rectangle 44"/>
          <p:cNvSpPr>
            <a:spLocks noChangeArrowheads="1"/>
          </p:cNvSpPr>
          <p:nvPr/>
        </p:nvSpPr>
        <p:spPr bwMode="auto">
          <a:xfrm>
            <a:off x="1981200" y="5866686"/>
            <a:ext cx="1698695" cy="482481"/>
          </a:xfrm>
          <a:prstGeom prst="rect">
            <a:avLst/>
          </a:prstGeom>
          <a:noFill/>
          <a:ln w="7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lIns="90000" tIns="46800" rIns="90000" bIns="46800"/>
          <a:lstStyle/>
          <a:p>
            <a:pPr>
              <a:defRPr/>
            </a:pPr>
            <a:endParaRPr lang="bg-BG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5" name="Rectangle 47"/>
          <p:cNvSpPr>
            <a:spLocks noChangeArrowheads="1"/>
          </p:cNvSpPr>
          <p:nvPr/>
        </p:nvSpPr>
        <p:spPr bwMode="auto">
          <a:xfrm>
            <a:off x="3679894" y="5866686"/>
            <a:ext cx="3406705" cy="482481"/>
          </a:xfrm>
          <a:prstGeom prst="rect">
            <a:avLst/>
          </a:prstGeom>
          <a:noFill/>
          <a:ln w="7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lIns="90000" tIns="46800" rIns="90000" bIns="46800"/>
          <a:lstStyle/>
          <a:p>
            <a:pPr>
              <a:defRPr/>
            </a:pPr>
            <a:endParaRPr lang="bg-BG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1" name="Rectangle 8"/>
          <p:cNvSpPr>
            <a:spLocks noChangeArrowheads="1"/>
          </p:cNvSpPr>
          <p:nvPr/>
        </p:nvSpPr>
        <p:spPr bwMode="auto">
          <a:xfrm>
            <a:off x="1981200" y="2971800"/>
            <a:ext cx="1698695" cy="482481"/>
          </a:xfrm>
          <a:prstGeom prst="rect">
            <a:avLst/>
          </a:prstGeom>
          <a:solidFill>
            <a:schemeClr val="accent5">
              <a:lumMod val="60000"/>
              <a:lumOff val="40000"/>
              <a:alpha val="30000"/>
            </a:schemeClr>
          </a:solidFill>
          <a:ln w="7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lIns="90000" tIns="46800" rIns="90000" bIns="46800"/>
          <a:lstStyle/>
          <a:p>
            <a:pPr>
              <a:defRPr/>
            </a:pPr>
            <a:endParaRPr lang="bg-BG" sz="3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9" name="Rectangle 11"/>
          <p:cNvSpPr>
            <a:spLocks noChangeArrowheads="1"/>
          </p:cNvSpPr>
          <p:nvPr/>
        </p:nvSpPr>
        <p:spPr bwMode="auto">
          <a:xfrm>
            <a:off x="3679894" y="2971800"/>
            <a:ext cx="3406705" cy="482481"/>
          </a:xfrm>
          <a:prstGeom prst="rect">
            <a:avLst/>
          </a:prstGeom>
          <a:solidFill>
            <a:schemeClr val="accent5">
              <a:lumMod val="60000"/>
              <a:lumOff val="40000"/>
              <a:alpha val="30000"/>
            </a:schemeClr>
          </a:solidFill>
          <a:ln w="7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lIns="90000" tIns="46800" rIns="90000" bIns="46800"/>
          <a:lstStyle/>
          <a:p>
            <a:pPr>
              <a:defRPr/>
            </a:pPr>
            <a:endParaRPr lang="bg-BG" sz="30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0" name="Rectangle 7"/>
          <p:cNvSpPr>
            <a:spLocks noChangeArrowheads="1"/>
          </p:cNvSpPr>
          <p:nvPr/>
        </p:nvSpPr>
        <p:spPr bwMode="auto">
          <a:xfrm>
            <a:off x="2091068" y="3005468"/>
            <a:ext cx="1416672" cy="348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000" tIns="46800" rIns="90000" bIns="46800"/>
          <a:lstStyle/>
          <a:p>
            <a:pPr eaLnBrk="1" hangingPunct="1">
              <a:lnSpc>
                <a:spcPts val="2800"/>
              </a:lnSpc>
            </a:pPr>
            <a:r>
              <a:rPr kumimoji="0" lang="en-US" sz="28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itchFamily="18" charset="0"/>
              </a:rPr>
              <a:t>Symbol</a:t>
            </a:r>
            <a:endParaRPr kumimoji="0" lang="en-US" sz="2800" b="0" dirty="0">
              <a:solidFill>
                <a:schemeClr val="tx1"/>
              </a:solidFill>
            </a:endParaRPr>
          </a:p>
        </p:txBody>
      </p:sp>
      <p:sp>
        <p:nvSpPr>
          <p:cNvPr id="48" name="Rectangle 10"/>
          <p:cNvSpPr>
            <a:spLocks noChangeArrowheads="1"/>
          </p:cNvSpPr>
          <p:nvPr/>
        </p:nvSpPr>
        <p:spPr bwMode="auto">
          <a:xfrm>
            <a:off x="3751808" y="3005468"/>
            <a:ext cx="3141807" cy="348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000" tIns="46800" rIns="90000" bIns="46800"/>
          <a:lstStyle/>
          <a:p>
            <a:pPr eaLnBrk="1" hangingPunct="1">
              <a:lnSpc>
                <a:spcPts val="2800"/>
              </a:lnSpc>
            </a:pPr>
            <a:r>
              <a:rPr kumimoji="0" lang="en-US" sz="28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itchFamily="18" charset="0"/>
              </a:rPr>
              <a:t>Meaning</a:t>
            </a:r>
            <a:endParaRPr kumimoji="0" lang="en-US" sz="2800" b="0" dirty="0">
              <a:solidFill>
                <a:schemeClr val="tx1"/>
              </a:solidFill>
            </a:endParaRPr>
          </a:p>
        </p:txBody>
      </p:sp>
      <p:sp>
        <p:nvSpPr>
          <p:cNvPr id="46" name="Rectangle 13"/>
          <p:cNvSpPr>
            <a:spLocks noChangeArrowheads="1"/>
          </p:cNvSpPr>
          <p:nvPr/>
        </p:nvSpPr>
        <p:spPr bwMode="auto">
          <a:xfrm>
            <a:off x="2192273" y="3486606"/>
            <a:ext cx="1416672" cy="4824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000" tIns="46800" rIns="90000" bIns="46800"/>
          <a:lstStyle/>
          <a:p>
            <a:pPr eaLnBrk="1" hangingPunct="1">
              <a:lnSpc>
                <a:spcPct val="100000"/>
              </a:lnSpc>
            </a:pPr>
            <a:r>
              <a:rPr kumimoji="0" lang="en-US" sz="22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>
              <a:lnSpc>
                <a:spcPct val="100000"/>
              </a:lnSpc>
            </a:pPr>
            <a:endParaRPr kumimoji="0" lang="en-US" sz="2000" b="0" dirty="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2" name="Rectangle 19"/>
          <p:cNvSpPr>
            <a:spLocks noChangeArrowheads="1"/>
          </p:cNvSpPr>
          <p:nvPr/>
        </p:nvSpPr>
        <p:spPr bwMode="auto">
          <a:xfrm>
            <a:off x="2192273" y="3969087"/>
            <a:ext cx="1416672" cy="4824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000" tIns="46800" rIns="90000" bIns="46800"/>
          <a:lstStyle/>
          <a:p>
            <a:pPr eaLnBrk="1" hangingPunct="1">
              <a:lnSpc>
                <a:spcPct val="100000"/>
              </a:lnSpc>
            </a:pPr>
            <a:r>
              <a:rPr kumimoji="0" lang="en-US" sz="22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</a:p>
          <a:p>
            <a:pPr>
              <a:lnSpc>
                <a:spcPct val="100000"/>
              </a:lnSpc>
            </a:pPr>
            <a:endParaRPr kumimoji="0" lang="en-US" sz="2000" b="0" dirty="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0" name="Rectangle 22"/>
          <p:cNvSpPr>
            <a:spLocks noChangeArrowheads="1"/>
          </p:cNvSpPr>
          <p:nvPr/>
        </p:nvSpPr>
        <p:spPr bwMode="auto">
          <a:xfrm>
            <a:off x="3853013" y="3969087"/>
            <a:ext cx="3141807" cy="4824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000" tIns="46800" rIns="90000" bIns="46800"/>
          <a:lstStyle/>
          <a:p>
            <a:pPr eaLnBrk="1" hangingPunct="1">
              <a:lnSpc>
                <a:spcPct val="100000"/>
              </a:lnSpc>
            </a:pPr>
            <a:r>
              <a:rPr kumimoji="0" lang="en-US" sz="22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itchFamily="18" charset="0"/>
              </a:rPr>
              <a:t>Less than</a:t>
            </a:r>
          </a:p>
          <a:p>
            <a:pPr>
              <a:lnSpc>
                <a:spcPct val="100000"/>
              </a:lnSpc>
            </a:pPr>
            <a:endParaRPr kumimoji="0" lang="en-US" sz="2000" b="0" dirty="0">
              <a:solidFill>
                <a:schemeClr val="tx1"/>
              </a:solidFill>
            </a:endParaRPr>
          </a:p>
        </p:txBody>
      </p:sp>
      <p:sp>
        <p:nvSpPr>
          <p:cNvPr id="38" name="Rectangle 25"/>
          <p:cNvSpPr>
            <a:spLocks noChangeArrowheads="1"/>
          </p:cNvSpPr>
          <p:nvPr/>
        </p:nvSpPr>
        <p:spPr bwMode="auto">
          <a:xfrm>
            <a:off x="2192273" y="4451568"/>
            <a:ext cx="1416672" cy="4824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000" tIns="46800" rIns="90000" bIns="46800"/>
          <a:lstStyle/>
          <a:p>
            <a:pPr eaLnBrk="1" hangingPunct="1">
              <a:lnSpc>
                <a:spcPct val="100000"/>
              </a:lnSpc>
            </a:pPr>
            <a:r>
              <a:rPr kumimoji="0" lang="en-US" sz="22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&gt;=</a:t>
            </a:r>
          </a:p>
          <a:p>
            <a:pPr>
              <a:lnSpc>
                <a:spcPct val="100000"/>
              </a:lnSpc>
            </a:pPr>
            <a:endParaRPr kumimoji="0" lang="en-US" sz="1400" b="0" dirty="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6" name="Rectangle 28"/>
          <p:cNvSpPr>
            <a:spLocks noChangeArrowheads="1"/>
          </p:cNvSpPr>
          <p:nvPr/>
        </p:nvSpPr>
        <p:spPr bwMode="auto">
          <a:xfrm>
            <a:off x="3810444" y="4451568"/>
            <a:ext cx="3308138" cy="4824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000" tIns="46800" rIns="90000" bIns="46800"/>
          <a:lstStyle/>
          <a:p>
            <a:pPr eaLnBrk="1" hangingPunct="1">
              <a:lnSpc>
                <a:spcPct val="100000"/>
              </a:lnSpc>
            </a:pPr>
            <a:r>
              <a:rPr kumimoji="0" lang="en-US" sz="22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itchFamily="18" charset="0"/>
              </a:rPr>
              <a:t>Greater than or equal to</a:t>
            </a:r>
          </a:p>
          <a:p>
            <a:pPr>
              <a:lnSpc>
                <a:spcPct val="100000"/>
              </a:lnSpc>
            </a:pPr>
            <a:endParaRPr kumimoji="0" lang="en-US" sz="1400" b="0" dirty="0">
              <a:solidFill>
                <a:schemeClr val="tx1"/>
              </a:solidFill>
            </a:endParaRPr>
          </a:p>
        </p:txBody>
      </p:sp>
      <p:sp>
        <p:nvSpPr>
          <p:cNvPr id="32" name="Rectangle 34"/>
          <p:cNvSpPr>
            <a:spLocks noChangeArrowheads="1"/>
          </p:cNvSpPr>
          <p:nvPr/>
        </p:nvSpPr>
        <p:spPr bwMode="auto">
          <a:xfrm>
            <a:off x="3853013" y="4934049"/>
            <a:ext cx="3141807" cy="4824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000" tIns="46800" rIns="90000" bIns="46800"/>
          <a:lstStyle/>
          <a:p>
            <a:pPr eaLnBrk="1" hangingPunct="1">
              <a:lnSpc>
                <a:spcPct val="100000"/>
              </a:lnSpc>
            </a:pPr>
            <a:r>
              <a:rPr kumimoji="0" lang="en-US" sz="22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itchFamily="18" charset="0"/>
              </a:rPr>
              <a:t>Less than or equal to</a:t>
            </a:r>
          </a:p>
          <a:p>
            <a:pPr>
              <a:lnSpc>
                <a:spcPct val="100000"/>
              </a:lnSpc>
            </a:pPr>
            <a:endParaRPr kumimoji="0" lang="en-US" sz="2000" b="0" dirty="0">
              <a:solidFill>
                <a:schemeClr val="tx1"/>
              </a:solidFill>
            </a:endParaRPr>
          </a:p>
        </p:txBody>
      </p:sp>
      <p:sp>
        <p:nvSpPr>
          <p:cNvPr id="30" name="Rectangle 37"/>
          <p:cNvSpPr>
            <a:spLocks noChangeArrowheads="1"/>
          </p:cNvSpPr>
          <p:nvPr/>
        </p:nvSpPr>
        <p:spPr bwMode="auto">
          <a:xfrm>
            <a:off x="2192273" y="5416530"/>
            <a:ext cx="1416672" cy="4824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000" tIns="46800" rIns="90000" bIns="46800"/>
          <a:lstStyle/>
          <a:p>
            <a:pPr eaLnBrk="1" hangingPunct="1">
              <a:lnSpc>
                <a:spcPct val="100000"/>
              </a:lnSpc>
            </a:pPr>
            <a:r>
              <a:rPr kumimoji="0" lang="en-US" sz="22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==</a:t>
            </a:r>
          </a:p>
          <a:p>
            <a:pPr>
              <a:lnSpc>
                <a:spcPct val="100000"/>
              </a:lnSpc>
            </a:pPr>
            <a:endParaRPr kumimoji="0" lang="en-US" sz="2000" b="0" dirty="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8" name="Rectangle 40"/>
          <p:cNvSpPr>
            <a:spLocks noChangeArrowheads="1"/>
          </p:cNvSpPr>
          <p:nvPr/>
        </p:nvSpPr>
        <p:spPr bwMode="auto">
          <a:xfrm>
            <a:off x="3853013" y="5416530"/>
            <a:ext cx="3141807" cy="4824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000" tIns="46800" rIns="90000" bIns="46800"/>
          <a:lstStyle/>
          <a:p>
            <a:pPr eaLnBrk="1" hangingPunct="1">
              <a:lnSpc>
                <a:spcPct val="100000"/>
              </a:lnSpc>
            </a:pPr>
            <a:r>
              <a:rPr kumimoji="0" lang="en-US" sz="22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itchFamily="18" charset="0"/>
              </a:rPr>
              <a:t>Equal</a:t>
            </a:r>
          </a:p>
          <a:p>
            <a:pPr>
              <a:lnSpc>
                <a:spcPct val="100000"/>
              </a:lnSpc>
            </a:pPr>
            <a:endParaRPr kumimoji="0" lang="en-US" sz="2000" b="0" dirty="0">
              <a:solidFill>
                <a:schemeClr val="tx1"/>
              </a:solidFill>
            </a:endParaRPr>
          </a:p>
        </p:txBody>
      </p:sp>
      <p:sp>
        <p:nvSpPr>
          <p:cNvPr id="26" name="Rectangle 43"/>
          <p:cNvSpPr>
            <a:spLocks noChangeArrowheads="1"/>
          </p:cNvSpPr>
          <p:nvPr/>
        </p:nvSpPr>
        <p:spPr bwMode="auto">
          <a:xfrm>
            <a:off x="2192273" y="5899011"/>
            <a:ext cx="1416672" cy="4824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000" tIns="46800" rIns="90000" bIns="46800"/>
          <a:lstStyle/>
          <a:p>
            <a:pPr eaLnBrk="1" hangingPunct="1">
              <a:lnSpc>
                <a:spcPct val="100000"/>
              </a:lnSpc>
            </a:pPr>
            <a:r>
              <a:rPr kumimoji="0" lang="en-US" sz="22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!=</a:t>
            </a:r>
          </a:p>
          <a:p>
            <a:pPr>
              <a:lnSpc>
                <a:spcPct val="100000"/>
              </a:lnSpc>
            </a:pPr>
            <a:endParaRPr kumimoji="0" lang="en-US" sz="2000" b="0" dirty="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4" name="Rectangle 46"/>
          <p:cNvSpPr>
            <a:spLocks noChangeArrowheads="1"/>
          </p:cNvSpPr>
          <p:nvPr/>
        </p:nvSpPr>
        <p:spPr bwMode="auto">
          <a:xfrm>
            <a:off x="3853013" y="5899011"/>
            <a:ext cx="3141807" cy="4824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000" tIns="46800" rIns="90000" bIns="46800"/>
          <a:lstStyle/>
          <a:p>
            <a:pPr eaLnBrk="1" hangingPunct="1">
              <a:lnSpc>
                <a:spcPct val="100000"/>
              </a:lnSpc>
            </a:pPr>
            <a:r>
              <a:rPr kumimoji="0" lang="en-US" sz="22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itchFamily="18" charset="0"/>
              </a:rPr>
              <a:t>Not equal</a:t>
            </a:r>
          </a:p>
          <a:p>
            <a:pPr>
              <a:lnSpc>
                <a:spcPct val="100000"/>
              </a:lnSpc>
            </a:pPr>
            <a:endParaRPr kumimoji="0" lang="en-US" sz="1400" b="0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Conditional Statement (</a:t>
            </a:r>
            <a:r>
              <a:rPr lang="en-GB" dirty="0">
                <a:latin typeface="Consolas" pitchFamily="49" charset="0"/>
                <a:cs typeface="Consolas" pitchFamily="49" charset="0"/>
              </a:rPr>
              <a:t>if</a:t>
            </a:r>
            <a:r>
              <a:rPr lang="en-GB" dirty="0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186</a:t>
            </a:fld>
            <a:endParaRPr lang="en-US" dirty="0"/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838200" y="1143000"/>
            <a:ext cx="7467600" cy="144655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unitPrice = 1.30;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if (quantity &gt; 100) {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unitPrice = 1.20;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47418468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Conditional Statement (</a:t>
            </a:r>
            <a:r>
              <a:rPr lang="en-GB" dirty="0">
                <a:latin typeface="Consolas" pitchFamily="49" charset="0"/>
                <a:cs typeface="Consolas" pitchFamily="49" charset="0"/>
              </a:rPr>
              <a:t>if</a:t>
            </a:r>
            <a:r>
              <a:rPr lang="en-GB" dirty="0"/>
              <a:t>) 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638800"/>
          </a:xfrm>
        </p:spPr>
        <p:txBody>
          <a:bodyPr/>
          <a:lstStyle/>
          <a:p>
            <a:pPr>
              <a:defRPr/>
            </a:pPr>
            <a:r>
              <a:rPr lang="en-US" sz="3000" dirty="0"/>
              <a:t>The condition may be of Boolean or integer type:</a:t>
            </a:r>
            <a:endParaRPr lang="bg-BG" sz="3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187</a:t>
            </a:fld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09600" y="2971800"/>
            <a:ext cx="7924800" cy="317009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var a = 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var b = true;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if (typeof(a)=="undefined" || typeof(b)=="undefined")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document.write("Variable a or b is undefined.");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else if (!a &amp;&amp; b)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document.write("a==0; b==true;");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} else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document.write("a==" + a + "; b==" + b + ";");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}</a:t>
            </a:r>
          </a:p>
        </p:txBody>
      </p:sp>
      <p:pic>
        <p:nvPicPr>
          <p:cNvPr id="38914" name="Picture 2" descr="http://ts2.mm.bing.net/images/thumbnail.aspx?q=1432453985649&amp;id=653498a0317884c89706151a75104dd4&amp;url=http%3a%2f%2fxmlhack.ru%2fbooks%2fxslt%2fimages%2fboolean-junctio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3825">
            <a:off x="1019436" y="1652788"/>
            <a:ext cx="1805398" cy="1026822"/>
          </a:xfrm>
          <a:prstGeom prst="roundRect">
            <a:avLst>
              <a:gd name="adj" fmla="val 48064"/>
            </a:avLst>
          </a:prstGeom>
          <a:noFill/>
          <a:effectLst>
            <a:softEdge rad="31750"/>
          </a:effectLst>
        </p:spPr>
      </p:pic>
      <p:sp>
        <p:nvSpPr>
          <p:cNvPr id="6" name="Rectangle 5"/>
          <p:cNvSpPr/>
          <p:nvPr/>
        </p:nvSpPr>
        <p:spPr>
          <a:xfrm>
            <a:off x="3874150" y="2438400"/>
            <a:ext cx="466025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conditional-statements.html</a:t>
            </a:r>
          </a:p>
        </p:txBody>
      </p:sp>
    </p:spTree>
    <p:extLst>
      <p:ext uri="{BB962C8B-B14F-4D97-AF65-F5344CB8AC3E}">
        <p14:creationId xmlns:p14="http://schemas.microsoft.com/office/powerpoint/2010/main" val="2600537168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Switch Statement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switch</a:t>
            </a:r>
            <a:r>
              <a:rPr lang="en-US" dirty="0"/>
              <a:t> statement works like in C#: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188</a:t>
            </a:fld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85800" y="1905000"/>
            <a:ext cx="7772400" cy="449353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switch (variable)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case 1: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// do something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break;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case 'a':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// do something else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break;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case 3.14: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// another code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break;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default: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// something completely different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}</a:t>
            </a:r>
          </a:p>
        </p:txBody>
      </p:sp>
      <p:sp>
        <p:nvSpPr>
          <p:cNvPr id="7" name="Rectangle 6"/>
          <p:cNvSpPr/>
          <p:nvPr/>
        </p:nvSpPr>
        <p:spPr>
          <a:xfrm>
            <a:off x="4536934" y="1905000"/>
            <a:ext cx="392126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switch-statements.html</a:t>
            </a:r>
          </a:p>
        </p:txBody>
      </p:sp>
    </p:spTree>
    <p:extLst>
      <p:ext uri="{BB962C8B-B14F-4D97-AF65-F5344CB8AC3E}">
        <p14:creationId xmlns:p14="http://schemas.microsoft.com/office/powerpoint/2010/main" val="2099727435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://www.ourrisingsound.com/wp-content/uploads/2009/01/loops_icon.pn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8474" y="2674089"/>
            <a:ext cx="1990726" cy="2601740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Loops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lnSpc>
                <a:spcPct val="100000"/>
              </a:lnSpc>
              <a:defRPr/>
            </a:pPr>
            <a:r>
              <a:rPr lang="en-GB" dirty="0"/>
              <a:t>Like in C#</a:t>
            </a:r>
          </a:p>
          <a:p>
            <a:pPr marL="982663" lvl="2" indent="-342900">
              <a:lnSpc>
                <a:spcPct val="100000"/>
              </a:lnSpc>
              <a:buClr>
                <a:schemeClr val="tx1"/>
              </a:buClr>
              <a:defRPr/>
            </a:pPr>
            <a:r>
              <a:rPr lang="en-GB" sz="30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for</a:t>
            </a:r>
            <a:r>
              <a:rPr lang="en-GB" sz="3000" dirty="0">
                <a:solidFill>
                  <a:schemeClr val="tx1">
                    <a:lumMod val="40000"/>
                    <a:lumOff val="60000"/>
                  </a:schemeClr>
                </a:solidFill>
              </a:rPr>
              <a:t> loop</a:t>
            </a:r>
          </a:p>
          <a:p>
            <a:pPr marL="982663" lvl="2" indent="-342900">
              <a:lnSpc>
                <a:spcPct val="100000"/>
              </a:lnSpc>
              <a:buClr>
                <a:schemeClr val="tx1"/>
              </a:buClr>
              <a:defRPr/>
            </a:pPr>
            <a:r>
              <a:rPr lang="en-GB" sz="30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while</a:t>
            </a:r>
            <a:r>
              <a:rPr lang="en-GB" sz="3000" dirty="0">
                <a:solidFill>
                  <a:schemeClr val="tx1">
                    <a:lumMod val="40000"/>
                    <a:lumOff val="60000"/>
                  </a:schemeClr>
                </a:solidFill>
              </a:rPr>
              <a:t> loop</a:t>
            </a:r>
          </a:p>
          <a:p>
            <a:pPr marL="982663" lvl="2" indent="-342900">
              <a:lnSpc>
                <a:spcPct val="100000"/>
              </a:lnSpc>
              <a:buClr>
                <a:schemeClr val="tx1"/>
              </a:buClr>
              <a:defRPr/>
            </a:pPr>
            <a:r>
              <a:rPr lang="en-GB" sz="30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do</a:t>
            </a:r>
            <a:r>
              <a:rPr lang="en-GB" sz="3000" dirty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 </a:t>
            </a:r>
            <a:r>
              <a:rPr lang="en-GB" sz="30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…</a:t>
            </a:r>
            <a:r>
              <a:rPr lang="en-GB" sz="3000" dirty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 </a:t>
            </a:r>
            <a:r>
              <a:rPr lang="en-GB" sz="30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while</a:t>
            </a:r>
            <a:r>
              <a:rPr lang="en-GB" sz="3000" dirty="0">
                <a:solidFill>
                  <a:schemeClr val="tx1">
                    <a:lumMod val="40000"/>
                    <a:lumOff val="60000"/>
                  </a:schemeClr>
                </a:solidFill>
              </a:rPr>
              <a:t> loop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189</a:t>
            </a:fld>
            <a:endParaRPr lang="en-US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762000" y="3810000"/>
            <a:ext cx="7620000" cy="246221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var counter;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for (counter=0; counter&lt;4; counter++)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alert(counter);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while (counter &lt; 5)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alert(++counter);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}</a:t>
            </a:r>
          </a:p>
        </p:txBody>
      </p:sp>
      <p:sp>
        <p:nvSpPr>
          <p:cNvPr id="8" name="Rectangle 7"/>
          <p:cNvSpPr/>
          <p:nvPr/>
        </p:nvSpPr>
        <p:spPr>
          <a:xfrm>
            <a:off x="6518989" y="5748993"/>
            <a:ext cx="18630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loops.html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609600"/>
            <a:ext cx="2090737" cy="2386228"/>
          </a:xfrm>
          <a:prstGeom prst="roundRect">
            <a:avLst>
              <a:gd name="adj" fmla="val 3911"/>
            </a:avLst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458640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466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152400"/>
            <a:ext cx="7086600" cy="914400"/>
          </a:xfrm>
        </p:spPr>
        <p:txBody>
          <a:bodyPr/>
          <a:lstStyle/>
          <a:p>
            <a:pPr>
              <a:defRPr/>
            </a:pPr>
            <a:r>
              <a:rPr lang="en-US" sz="3800" dirty="0"/>
              <a:t>Headings and Paragraphs – Example </a:t>
            </a:r>
            <a:endParaRPr lang="bg-BG" sz="3800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830468" name="Rectangle 4"/>
          <p:cNvSpPr>
            <a:spLocks noChangeArrowheads="1"/>
          </p:cNvSpPr>
          <p:nvPr/>
        </p:nvSpPr>
        <p:spPr bwMode="auto">
          <a:xfrm>
            <a:off x="612775" y="1433286"/>
            <a:ext cx="7920038" cy="470898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&lt;!DOCTYPE HTML&gt;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&lt;head&gt;&lt;title&gt;Headings and paragraphs&lt;/title&gt;&lt;/head&gt;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&lt;body&gt;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&lt;h1&gt;Heading 1&lt;/h1&gt;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&lt;h2&gt;Sub heading 2&lt;/h2&gt;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&lt;h3&gt;Sub heading 3&lt;/h3&gt;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&lt;p&gt;This is my first paragraph&lt;/p&gt;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&lt;p&gt;This is my second paragraph&lt;/p&gt;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&lt;div style="background:skyblue"&gt;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This is a div&lt;/div&gt;	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&lt;/body&gt;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  <p:sp>
        <p:nvSpPr>
          <p:cNvPr id="5" name="Rectangle 4"/>
          <p:cNvSpPr/>
          <p:nvPr/>
        </p:nvSpPr>
        <p:spPr>
          <a:xfrm>
            <a:off x="533400" y="855021"/>
            <a:ext cx="3352800" cy="5525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2575" indent="-282575" eaLnBrk="0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282575" algn="l"/>
              </a:tabLst>
            </a:pPr>
            <a:r>
              <a:rPr lang="en-US" sz="28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headings.html</a:t>
            </a:r>
            <a:endParaRPr lang="en-US" sz="2800" b="1" dirty="0">
              <a:solidFill>
                <a:srgbClr val="CCFF66">
                  <a:lumMod val="40000"/>
                  <a:lumOff val="6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/>
            </a:endParaRPr>
          </a:p>
        </p:txBody>
      </p:sp>
    </p:spTree>
  </p:cSld>
  <p:clrMapOvr>
    <a:masterClrMapping/>
  </p:clrMapOvr>
  <p:transition/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Functions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GB" dirty="0"/>
              <a:t>Code structure – splitting code into parts</a:t>
            </a:r>
          </a:p>
          <a:p>
            <a:pPr>
              <a:defRPr/>
            </a:pPr>
            <a:r>
              <a:rPr lang="en-GB" dirty="0"/>
              <a:t>Data comes in, processed, result returned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190</a:t>
            </a:fld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38200" y="3160851"/>
            <a:ext cx="4202112" cy="212365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function average(a, b, c)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var total;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total = a+b+c;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return total/3;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}</a:t>
            </a:r>
          </a:p>
        </p:txBody>
      </p:sp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5486401" y="2667000"/>
            <a:ext cx="2819399" cy="919401"/>
          </a:xfrm>
          <a:prstGeom prst="wedgeRoundRectCallout">
            <a:avLst>
              <a:gd name="adj1" fmla="val -72956"/>
              <a:gd name="adj2" fmla="val 27094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1" hangingPunct="1">
              <a:lnSpc>
                <a:spcPct val="100000"/>
              </a:lnSpc>
              <a:spcBef>
                <a:spcPct val="20000"/>
              </a:spcBef>
            </a:pPr>
            <a:r>
              <a:rPr lang="en-GB" sz="24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Parameters come in here.</a:t>
            </a:r>
          </a:p>
        </p:txBody>
      </p:sp>
      <p:sp>
        <p:nvSpPr>
          <p:cNvPr id="12" name="AutoShape 7"/>
          <p:cNvSpPr>
            <a:spLocks noChangeArrowheads="1"/>
          </p:cNvSpPr>
          <p:nvPr/>
        </p:nvSpPr>
        <p:spPr bwMode="auto">
          <a:xfrm>
            <a:off x="5486401" y="3750984"/>
            <a:ext cx="2819399" cy="1328023"/>
          </a:xfrm>
          <a:prstGeom prst="wedgeRoundRectCallout">
            <a:avLst>
              <a:gd name="adj1" fmla="val -131421"/>
              <a:gd name="adj2" fmla="val -25034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spcBef>
                <a:spcPct val="20000"/>
              </a:spcBef>
            </a:pPr>
            <a:r>
              <a:rPr lang="en-GB" sz="24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Declaring variables is optional. Type is never declared.</a:t>
            </a:r>
          </a:p>
        </p:txBody>
      </p:sp>
      <p:sp>
        <p:nvSpPr>
          <p:cNvPr id="13" name="AutoShape 7"/>
          <p:cNvSpPr>
            <a:spLocks noChangeArrowheads="1"/>
          </p:cNvSpPr>
          <p:nvPr/>
        </p:nvSpPr>
        <p:spPr bwMode="auto">
          <a:xfrm>
            <a:off x="5486400" y="5269388"/>
            <a:ext cx="2819400" cy="953453"/>
          </a:xfrm>
          <a:prstGeom prst="wedgeRoundRectCallout">
            <a:avLst>
              <a:gd name="adj1" fmla="val -105513"/>
              <a:gd name="adj2" fmla="val -100856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4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Value returned here.</a:t>
            </a:r>
          </a:p>
        </p:txBody>
      </p:sp>
    </p:spTree>
    <p:extLst>
      <p:ext uri="{BB962C8B-B14F-4D97-AF65-F5344CB8AC3E}">
        <p14:creationId xmlns:p14="http://schemas.microsoft.com/office/powerpoint/2010/main" val="3102452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  <p:bldP spid="13" grpId="0" animBg="1"/>
    </p:bld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0" y="152400"/>
            <a:ext cx="5486400" cy="914400"/>
          </a:xfrm>
        </p:spPr>
        <p:txBody>
          <a:bodyPr/>
          <a:lstStyle/>
          <a:p>
            <a:r>
              <a:rPr lang="en-US" dirty="0"/>
              <a:t>Function Arguments </a:t>
            </a:r>
            <a:br>
              <a:rPr lang="en-US" dirty="0"/>
            </a:br>
            <a:r>
              <a:rPr lang="en-US" dirty="0"/>
              <a:t>and Return Value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8686800" cy="5562600"/>
          </a:xfrm>
        </p:spPr>
        <p:txBody>
          <a:bodyPr/>
          <a:lstStyle/>
          <a:p>
            <a:pPr>
              <a:defRPr/>
            </a:pPr>
            <a:r>
              <a:rPr lang="en-US" dirty="0"/>
              <a:t>Functions are not required to return a value</a:t>
            </a:r>
          </a:p>
          <a:p>
            <a:pPr>
              <a:defRPr/>
            </a:pPr>
            <a:r>
              <a:rPr lang="en-US" dirty="0"/>
              <a:t>When calling function it is not obligatory to specify all of its arguments</a:t>
            </a:r>
          </a:p>
          <a:p>
            <a:pPr lvl="1">
              <a:defRPr/>
            </a:pPr>
            <a:r>
              <a:rPr lang="en-US" sz="2800" dirty="0"/>
              <a:t>The function has access to all the arguments passed via </a:t>
            </a: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arguments</a:t>
            </a:r>
            <a:r>
              <a:rPr lang="en-US" sz="2800" dirty="0"/>
              <a:t> array</a:t>
            </a:r>
            <a:endParaRPr lang="bg-BG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191</a:t>
            </a:fld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88976" y="4154031"/>
            <a:ext cx="7769224" cy="224676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function sum()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var sum = 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for (var i = 0; i &lt; arguments.length; i ++)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sum += parseInt(arguments[i]);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return sum;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alert(sum(1, 2, 4));</a:t>
            </a:r>
          </a:p>
        </p:txBody>
      </p:sp>
      <p:sp>
        <p:nvSpPr>
          <p:cNvPr id="6" name="Rectangle 5"/>
          <p:cNvSpPr/>
          <p:nvPr/>
        </p:nvSpPr>
        <p:spPr>
          <a:xfrm>
            <a:off x="4953000" y="5867400"/>
            <a:ext cx="348044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functions-demo.html</a:t>
            </a:r>
          </a:p>
        </p:txBody>
      </p:sp>
    </p:spTree>
    <p:extLst>
      <p:ext uri="{BB962C8B-B14F-4D97-AF65-F5344CB8AC3E}">
        <p14:creationId xmlns:p14="http://schemas.microsoft.com/office/powerpoint/2010/main" val="2611781435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1195" y="1143000"/>
            <a:ext cx="5377178" cy="308013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1752600" y="4800600"/>
            <a:ext cx="5638800" cy="1371600"/>
          </a:xfrm>
        </p:spPr>
        <p:txBody>
          <a:bodyPr/>
          <a:lstStyle/>
          <a:p>
            <a:r>
              <a:rPr lang="en-US" dirty="0"/>
              <a:t>Document Object Model (DOM)</a:t>
            </a:r>
          </a:p>
        </p:txBody>
      </p:sp>
    </p:spTree>
    <p:extLst>
      <p:ext uri="{BB962C8B-B14F-4D97-AF65-F5344CB8AC3E}">
        <p14:creationId xmlns:p14="http://schemas.microsoft.com/office/powerpoint/2010/main" val="3402525461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76200"/>
            <a:ext cx="7162800" cy="914400"/>
          </a:xfrm>
        </p:spPr>
        <p:txBody>
          <a:bodyPr/>
          <a:lstStyle/>
          <a:p>
            <a:r>
              <a:rPr lang="en-US" dirty="0"/>
              <a:t>Document Object Model (DOM)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CA" sz="3000" dirty="0">
                <a:cs typeface="Times New Roman" pitchFamily="18" charset="0"/>
              </a:rPr>
              <a:t>Every HTML element is accessible via the JavaScript DOM API</a:t>
            </a:r>
          </a:p>
          <a:p>
            <a:pPr>
              <a:defRPr/>
            </a:pPr>
            <a:r>
              <a:rPr lang="en-CA" sz="3000" dirty="0">
                <a:cs typeface="Times New Roman" pitchFamily="18" charset="0"/>
              </a:rPr>
              <a:t>Most DOM objects can be manipulated by the programmer</a:t>
            </a:r>
          </a:p>
          <a:p>
            <a:pPr>
              <a:defRPr/>
            </a:pPr>
            <a:r>
              <a:rPr lang="en-CA" sz="3000" dirty="0">
                <a:cs typeface="Times New Roman" pitchFamily="18" charset="0"/>
              </a:rPr>
              <a:t>The event model lets a document to react when the user does something on the page</a:t>
            </a:r>
          </a:p>
          <a:p>
            <a:pPr>
              <a:defRPr/>
            </a:pPr>
            <a:r>
              <a:rPr lang="en-US" sz="3000" dirty="0"/>
              <a:t>Advantages</a:t>
            </a:r>
          </a:p>
          <a:p>
            <a:pPr lvl="1">
              <a:defRPr/>
            </a:pPr>
            <a:r>
              <a:rPr lang="en-US" sz="2800" dirty="0"/>
              <a:t>Create interactive pages</a:t>
            </a:r>
          </a:p>
          <a:p>
            <a:pPr lvl="1">
              <a:defRPr/>
            </a:pPr>
            <a:r>
              <a:rPr lang="en-US" sz="2800" dirty="0"/>
              <a:t>Updates the objects of a page without reloading it</a:t>
            </a:r>
            <a:endParaRPr lang="en-CA" sz="2800" dirty="0">
              <a:cs typeface="Times New Roman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8181744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Accessing Elements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Access elements via their ID attribute</a:t>
            </a:r>
          </a:p>
          <a:p>
            <a:pPr>
              <a:defRPr/>
            </a:pPr>
            <a:endParaRPr lang="en-US" dirty="0"/>
          </a:p>
          <a:p>
            <a:pPr>
              <a:defRPr/>
            </a:pPr>
            <a:r>
              <a:rPr lang="en-US" dirty="0"/>
              <a:t>Via the name attribute</a:t>
            </a:r>
          </a:p>
          <a:p>
            <a:pPr>
              <a:defRPr/>
            </a:pPr>
            <a:endParaRPr lang="en-US" dirty="0"/>
          </a:p>
          <a:p>
            <a:pPr>
              <a:defRPr/>
            </a:pPr>
            <a:r>
              <a:rPr lang="en-US" dirty="0"/>
              <a:t>Via tag name</a:t>
            </a:r>
          </a:p>
          <a:p>
            <a:pPr>
              <a:defRPr/>
            </a:pPr>
            <a:endParaRPr lang="en-US" dirty="0"/>
          </a:p>
          <a:p>
            <a:pPr lvl="1">
              <a:defRPr/>
            </a:pPr>
            <a:r>
              <a:rPr lang="en-US" dirty="0"/>
              <a:t>Returns array of descendant </a:t>
            </a:r>
            <a:r>
              <a:rPr lang="en-US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&lt;img&gt;</a:t>
            </a:r>
            <a:r>
              <a:rPr lang="en-US" dirty="0"/>
              <a:t> elements of the element "</a:t>
            </a:r>
            <a:r>
              <a:rPr lang="en-US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el</a:t>
            </a:r>
            <a:r>
              <a:rPr lang="en-US" dirty="0"/>
              <a:t>"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194</a:t>
            </a:fld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84213" y="1764268"/>
            <a:ext cx="7848600" cy="3970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var elem = document.getElementById("some_id")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84213" y="3059668"/>
            <a:ext cx="7848600" cy="3970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var arr = document.getElementsByName("some_name")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84213" y="4321371"/>
            <a:ext cx="7848600" cy="3970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var imgTags = el.getElementsByTagName("img")</a:t>
            </a:r>
          </a:p>
        </p:txBody>
      </p:sp>
    </p:spTree>
    <p:extLst>
      <p:ext uri="{BB962C8B-B14F-4D97-AF65-F5344CB8AC3E}">
        <p14:creationId xmlns:p14="http://schemas.microsoft.com/office/powerpoint/2010/main" val="3517779962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 Manipulation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Once we access an element, we can read and write its attributes</a:t>
            </a:r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195</a:t>
            </a:fld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03250" y="2863096"/>
            <a:ext cx="7931150" cy="34778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function change(state)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var lampImg = document.getElementById("lamp");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lampImg.src = "lamp_" + state + ".png";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var statusDiv =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document.getElementById("statusDiv");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statusDiv.innerHTML = "The lamp is " + state";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…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&lt;img src="test_on.gif" onmouseover="change('off')"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onmouseout="change('on')" /&gt;</a:t>
            </a: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33400" y="2286000"/>
            <a:ext cx="402225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DOM-manipulation.html</a:t>
            </a:r>
            <a:endParaRPr 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03083732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Element Properties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715000"/>
          </a:xfrm>
        </p:spPr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dirty="0"/>
              <a:t>Most of the properties are derived from the HTML attributes of the tag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/>
              <a:t>E.g.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id</a:t>
            </a:r>
            <a:r>
              <a:rPr lang="en-US" dirty="0"/>
              <a:t>,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name</a:t>
            </a:r>
            <a:r>
              <a:rPr lang="en-US" dirty="0"/>
              <a:t>,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href</a:t>
            </a:r>
            <a:r>
              <a:rPr lang="en-US" dirty="0"/>
              <a:t>,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alt</a:t>
            </a:r>
            <a:r>
              <a:rPr lang="en-US" dirty="0"/>
              <a:t>,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title</a:t>
            </a:r>
            <a:r>
              <a:rPr lang="en-US" dirty="0"/>
              <a:t>,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src</a:t>
            </a:r>
            <a:r>
              <a:rPr lang="en-US" dirty="0"/>
              <a:t>, etc…</a:t>
            </a:r>
          </a:p>
          <a:p>
            <a:pPr>
              <a:lnSpc>
                <a:spcPct val="100000"/>
              </a:lnSpc>
              <a:defRPr/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style</a:t>
            </a:r>
            <a:r>
              <a:rPr lang="en-US" dirty="0"/>
              <a:t> property – allows modifying the CSS styles of the element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/>
              <a:t>Corresponds to the inline style of the element</a:t>
            </a:r>
          </a:p>
          <a:p>
            <a:pPr lvl="2">
              <a:lnSpc>
                <a:spcPct val="100000"/>
              </a:lnSpc>
              <a:defRPr/>
            </a:pPr>
            <a:r>
              <a:rPr lang="en-US" dirty="0"/>
              <a:t>Not the properties derived from embedded or external CSS rules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/>
              <a:t>Example: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style.width</a:t>
            </a:r>
            <a:r>
              <a:rPr lang="en-US" dirty="0"/>
              <a:t>,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style.marginTop</a:t>
            </a:r>
            <a:r>
              <a:rPr lang="en-US" dirty="0"/>
              <a:t>,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style.backgroundImage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0270442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14625" y="76200"/>
            <a:ext cx="7100775" cy="914400"/>
          </a:xfrm>
        </p:spPr>
        <p:txBody>
          <a:bodyPr/>
          <a:lstStyle/>
          <a:p>
            <a:r>
              <a:rPr lang="en-US" sz="3800" dirty="0"/>
              <a:t>Common Element Properties (2)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715000"/>
          </a:xfrm>
        </p:spPr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noProof="1">
                <a:solidFill>
                  <a:schemeClr val="accent5">
                    <a:lumMod val="20000"/>
                    <a:lumOff val="80000"/>
                  </a:schemeClr>
                </a:solidFill>
              </a:rPr>
              <a:t>className</a:t>
            </a:r>
            <a:r>
              <a:rPr lang="en-US" dirty="0"/>
              <a:t> – 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class</a:t>
            </a:r>
            <a:r>
              <a:rPr lang="en-US" dirty="0"/>
              <a:t> attribute of the tag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>
              <a:lnSpc>
                <a:spcPct val="100000"/>
              </a:lnSpc>
              <a:defRPr/>
            </a:pPr>
            <a:r>
              <a:rPr lang="en-US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innerHTML</a:t>
            </a:r>
            <a:r>
              <a:rPr lang="en-US" dirty="0"/>
              <a:t> – holds all the entire HTML code inside the element</a:t>
            </a:r>
          </a:p>
          <a:p>
            <a:pPr>
              <a:lnSpc>
                <a:spcPct val="100000"/>
              </a:lnSpc>
              <a:defRPr/>
            </a:pPr>
            <a:r>
              <a:rPr lang="en-US" dirty="0"/>
              <a:t>Read-only properties with information for the current element and its state</a:t>
            </a:r>
          </a:p>
          <a:p>
            <a:pPr lvl="1">
              <a:lnSpc>
                <a:spcPct val="100000"/>
              </a:lnSpc>
              <a:defRPr/>
            </a:pPr>
            <a:r>
              <a:rPr lang="en-US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tagName</a:t>
            </a:r>
            <a:r>
              <a:rPr lang="en-US" dirty="0"/>
              <a:t>, </a:t>
            </a:r>
            <a:r>
              <a:rPr lang="en-US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offsetWidth</a:t>
            </a:r>
            <a:r>
              <a:rPr lang="en-US" dirty="0"/>
              <a:t>, </a:t>
            </a:r>
            <a:r>
              <a:rPr lang="en-US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offsetHeight</a:t>
            </a:r>
            <a:r>
              <a:rPr lang="en-US" dirty="0"/>
              <a:t>, </a:t>
            </a:r>
            <a:r>
              <a:rPr lang="en-US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scrollHeight</a:t>
            </a:r>
            <a:r>
              <a:rPr lang="en-US" dirty="0"/>
              <a:t>,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scrollTop</a:t>
            </a:r>
            <a:r>
              <a:rPr lang="bg-BG" dirty="0"/>
              <a:t>, </a:t>
            </a:r>
            <a:r>
              <a:rPr lang="en-US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nodeType</a:t>
            </a:r>
            <a:r>
              <a:rPr lang="en-US" dirty="0"/>
              <a:t>, etc…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197</a:t>
            </a:fld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814625" y="5105400"/>
            <a:ext cx="5500576" cy="13434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5405497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5000" y="152400"/>
            <a:ext cx="7010400" cy="914400"/>
          </a:xfrm>
        </p:spPr>
        <p:txBody>
          <a:bodyPr/>
          <a:lstStyle/>
          <a:p>
            <a:r>
              <a:rPr lang="en-US" dirty="0"/>
              <a:t>Accessing Elements through the DOM Tree 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95400"/>
            <a:ext cx="8686800" cy="5410200"/>
          </a:xfrm>
        </p:spPr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dirty="0"/>
              <a:t>We can access elements in the DOM through some tree manipulation properties: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element.childNodes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element.parentNode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element.nextSibling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element.previousSibling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element.firstChild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element.lastChild</a:t>
            </a:r>
            <a:endParaRPr lang="bg-BG" dirty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7196889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152400"/>
            <a:ext cx="7086600" cy="914400"/>
          </a:xfrm>
        </p:spPr>
        <p:txBody>
          <a:bodyPr/>
          <a:lstStyle/>
          <a:p>
            <a:r>
              <a:rPr lang="en-US" dirty="0"/>
              <a:t>Accessing Elements through the DOM Tree –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5562600"/>
            <a:ext cx="8686800" cy="990600"/>
          </a:xfrm>
        </p:spPr>
        <p:txBody>
          <a:bodyPr/>
          <a:lstStyle/>
          <a:p>
            <a:pPr marL="282575" lvl="1" indent="-282575">
              <a:lnSpc>
                <a:spcPts val="3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/>
            </a:pPr>
            <a:r>
              <a:rPr lang="en-US" sz="3200" dirty="0"/>
              <a:t>Warning: may not return what you expected due to Browser differences</a:t>
            </a:r>
            <a:endParaRPr lang="bg-BG" dirty="0">
              <a:latin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199</a:t>
            </a:fld>
            <a:endParaRPr lang="en-US" dirty="0"/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715049" y="1491648"/>
            <a:ext cx="7713902" cy="38164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var el = document.getElementById('div_tag');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alert (el.childNodes[0].value);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alert (el.childNodes[1].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getElementsByTagName('span').id);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…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&lt;div id="div_tag"&gt;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&lt;input type="text" value="test text" /&gt;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&lt;div&gt;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&lt;span id="test"&gt;test span&lt;/span&gt;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&lt;/div&gt;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&lt;/div&gt;</a:t>
            </a:r>
          </a:p>
        </p:txBody>
      </p:sp>
      <p:sp>
        <p:nvSpPr>
          <p:cNvPr id="6" name="Rectangle 5"/>
          <p:cNvSpPr/>
          <p:nvPr/>
        </p:nvSpPr>
        <p:spPr>
          <a:xfrm>
            <a:off x="3374066" y="4810780"/>
            <a:ext cx="505488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r"/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accessing-elements-demo.html</a:t>
            </a:r>
            <a:endParaRPr lang="bg-BG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626718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0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985091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990600"/>
            <a:ext cx="8686800" cy="5715000"/>
          </a:xfrm>
        </p:spPr>
        <p:txBody>
          <a:bodyPr/>
          <a:lstStyle/>
          <a:p>
            <a:pPr marL="446088" indent="-446088">
              <a:lnSpc>
                <a:spcPct val="100000"/>
              </a:lnSpc>
              <a:buFontTx/>
              <a:buAutoNum type="arabicPeriod"/>
              <a:tabLst/>
              <a:defRPr/>
            </a:pPr>
            <a:r>
              <a:rPr lang="en-US" dirty="0"/>
              <a:t>Introduction to HTML</a:t>
            </a:r>
          </a:p>
          <a:p>
            <a:pPr marL="519113" lvl="1" indent="-236538">
              <a:lnSpc>
                <a:spcPct val="100000"/>
              </a:lnSpc>
              <a:defRPr/>
            </a:pPr>
            <a:r>
              <a:rPr lang="en-US" dirty="0"/>
              <a:t>How the Web Works?</a:t>
            </a:r>
          </a:p>
          <a:p>
            <a:pPr marL="519113" lvl="1" indent="-236538">
              <a:lnSpc>
                <a:spcPct val="100000"/>
              </a:lnSpc>
              <a:defRPr/>
            </a:pPr>
            <a:r>
              <a:rPr lang="en-US" dirty="0"/>
              <a:t>What is a Web Page?</a:t>
            </a:r>
          </a:p>
          <a:p>
            <a:pPr marL="519113" lvl="1" indent="-236538">
              <a:lnSpc>
                <a:spcPct val="100000"/>
              </a:lnSpc>
              <a:defRPr/>
            </a:pPr>
            <a:r>
              <a:rPr lang="en-US" dirty="0"/>
              <a:t>My First HTML Page</a:t>
            </a:r>
          </a:p>
          <a:p>
            <a:pPr marL="519113" lvl="1" indent="-236538">
              <a:lnSpc>
                <a:spcPct val="100000"/>
              </a:lnSpc>
              <a:defRPr/>
            </a:pPr>
            <a:r>
              <a:rPr lang="en-US" dirty="0"/>
              <a:t>Basic Tags: Hyperlinks, Images, Formatting</a:t>
            </a:r>
          </a:p>
          <a:p>
            <a:pPr marL="519113" lvl="1" indent="-236538">
              <a:lnSpc>
                <a:spcPct val="100000"/>
              </a:lnSpc>
              <a:defRPr/>
            </a:pPr>
            <a:r>
              <a:rPr lang="en-US" dirty="0"/>
              <a:t>Headings and Paragraphs</a:t>
            </a:r>
          </a:p>
          <a:p>
            <a:pPr marL="446088" indent="-446088">
              <a:lnSpc>
                <a:spcPct val="100000"/>
              </a:lnSpc>
              <a:buFontTx/>
              <a:buAutoNum type="arabicPeriod"/>
              <a:tabLst/>
              <a:defRPr/>
            </a:pPr>
            <a:r>
              <a:rPr lang="en-US" dirty="0"/>
              <a:t>HTML in Details</a:t>
            </a:r>
          </a:p>
          <a:p>
            <a:pPr marL="519113" lvl="1" indent="-236538">
              <a:lnSpc>
                <a:spcPct val="100000"/>
              </a:lnSpc>
              <a:defRPr/>
            </a:pPr>
            <a:r>
              <a:rPr lang="en-US" dirty="0"/>
              <a:t>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&lt;!DOCTYPE&gt;</a:t>
            </a:r>
            <a:r>
              <a:rPr lang="en-US" dirty="0"/>
              <a:t> Declaration</a:t>
            </a:r>
          </a:p>
          <a:p>
            <a:pPr marL="519113" lvl="1" indent="-236538">
              <a:lnSpc>
                <a:spcPct val="100000"/>
              </a:lnSpc>
              <a:defRPr/>
            </a:pPr>
            <a:r>
              <a:rPr lang="en-US" dirty="0"/>
              <a:t>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&lt;head&gt;</a:t>
            </a:r>
            <a:r>
              <a:rPr lang="en-US" dirty="0"/>
              <a:t> Section: </a:t>
            </a: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Title</a:t>
            </a:r>
            <a:r>
              <a:rPr lang="en-US" dirty="0"/>
              <a:t>, </a:t>
            </a: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Meta</a:t>
            </a:r>
            <a:r>
              <a:rPr lang="en-US" dirty="0"/>
              <a:t>, </a:t>
            </a: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Script</a:t>
            </a:r>
            <a:r>
              <a:rPr lang="en-US" dirty="0"/>
              <a:t>, </a:t>
            </a: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Style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</p:spTree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612775" y="1433286"/>
            <a:ext cx="7920038" cy="470898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&lt;!DOCTYPE HTML&gt;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&lt;head&gt;&lt;title&gt;Headings and paragraphs&lt;/title&gt;&lt;/head&gt;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&lt;body&gt;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&lt;h1&gt;Heading 1&lt;/h1&gt;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&lt;h2&gt;Sub heading 2&lt;/h2&gt;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&lt;h3&gt;Sub heading 3&lt;/h3&gt;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&lt;p&gt;This is my first paragraph&lt;/p&gt;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&lt;p&gt;This is my second paragraph&lt;/p&gt;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&lt;div style="background:skyblue"&gt;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This is a div&lt;/div&gt;	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&lt;/body&gt;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  <p:sp>
        <p:nvSpPr>
          <p:cNvPr id="830466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152400"/>
            <a:ext cx="7086600" cy="914400"/>
          </a:xfrm>
        </p:spPr>
        <p:txBody>
          <a:bodyPr/>
          <a:lstStyle/>
          <a:p>
            <a:pPr>
              <a:defRPr/>
            </a:pPr>
            <a:r>
              <a:rPr lang="en-US" sz="3800" dirty="0"/>
              <a:t>Headings and Paragraphs – Example (2)</a:t>
            </a:r>
            <a:endParaRPr lang="bg-BG" sz="3800" dirty="0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33400" y="855021"/>
            <a:ext cx="3352800" cy="5525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2575" indent="-282575" eaLnBrk="0" hangingPunct="0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282575" algn="l"/>
              </a:tabLst>
            </a:pPr>
            <a:r>
              <a:rPr lang="en-US" sz="28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headings.html</a:t>
            </a:r>
            <a:endParaRPr lang="en-US" sz="2800" b="1" dirty="0">
              <a:solidFill>
                <a:srgbClr val="CCFF66">
                  <a:lumMod val="40000"/>
                  <a:lumOff val="6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1600200"/>
            <a:ext cx="3914775" cy="3857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1752600" y="4749190"/>
            <a:ext cx="5638800" cy="1371600"/>
          </a:xfrm>
        </p:spPr>
        <p:txBody>
          <a:bodyPr/>
          <a:lstStyle/>
          <a:p>
            <a:r>
              <a:rPr lang="en-US" dirty="0"/>
              <a:t>The HTML DOM Event Model</a:t>
            </a:r>
          </a:p>
        </p:txBody>
      </p:sp>
      <p:pic>
        <p:nvPicPr>
          <p:cNvPr id="4" name="Picture 2" descr="http://www.adarshr.com/images/pub-sub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6584" y="915924"/>
            <a:ext cx="3361816" cy="3429050"/>
          </a:xfrm>
          <a:prstGeom prst="roundRect">
            <a:avLst>
              <a:gd name="adj" fmla="val 2316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989968482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HTML DOM Event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715000"/>
          </a:xfrm>
        </p:spPr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dirty="0"/>
              <a:t>JavaScript can register event handlers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/>
              <a:t>Events are fired by the Browser and are sent to the specified JavaScript event handler function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/>
              <a:t>Can be set with HTML attributes:</a:t>
            </a:r>
          </a:p>
          <a:p>
            <a:pPr lvl="1">
              <a:lnSpc>
                <a:spcPct val="100000"/>
              </a:lnSpc>
              <a:defRPr/>
            </a:pPr>
            <a:endParaRPr lang="en-US" dirty="0"/>
          </a:p>
          <a:p>
            <a:pPr lvl="1">
              <a:lnSpc>
                <a:spcPct val="100000"/>
              </a:lnSpc>
              <a:spcBef>
                <a:spcPts val="1800"/>
              </a:spcBef>
              <a:defRPr/>
            </a:pPr>
            <a:r>
              <a:rPr lang="en-US" dirty="0"/>
              <a:t>Can be accessed through the DOM: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201</a:t>
            </a:fld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25500" y="3505200"/>
            <a:ext cx="7480300" cy="43088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bg-BG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img src="test.gif" onclick="imageClicked()" /&gt;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825500" y="4876800"/>
            <a:ext cx="7480300" cy="76944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var img = document.getElementById("myImage");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img.onclick = imageClicked;</a:t>
            </a:r>
          </a:p>
        </p:txBody>
      </p:sp>
    </p:spTree>
    <p:extLst>
      <p:ext uri="{BB962C8B-B14F-4D97-AF65-F5344CB8AC3E}">
        <p14:creationId xmlns:p14="http://schemas.microsoft.com/office/powerpoint/2010/main" val="3248306598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900" dirty="0"/>
              <a:t>The HTML DOM Event Model (2)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dirty="0"/>
              <a:t>All event handlers receive one parameter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/>
              <a:t>It brings information about the event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/>
              <a:t>Contains the type of the event (mouse click, key press, etc.)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/>
              <a:t>Data about the location where the event has been fired (e.g. mouse coordinates)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/>
              <a:t>Holds a reference to the event sender</a:t>
            </a:r>
          </a:p>
          <a:p>
            <a:pPr lvl="2">
              <a:lnSpc>
                <a:spcPct val="100000"/>
              </a:lnSpc>
              <a:defRPr/>
            </a:pPr>
            <a:r>
              <a:rPr lang="en-US" dirty="0"/>
              <a:t>E.g. the button that was clicked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029670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900" dirty="0"/>
              <a:t>The HTML DOM Event Model (3)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lnSpc>
                <a:spcPct val="100000"/>
              </a:lnSpc>
              <a:defRPr/>
            </a:pPr>
            <a:r>
              <a:rPr lang="en-US" dirty="0"/>
              <a:t>Holds information about the state of [Alt], [Ctrl] and [Shift] keys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/>
              <a:t>Some browsers do not send this object, but place it in the </a:t>
            </a:r>
            <a:r>
              <a:rPr lang="en-US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document.event</a:t>
            </a:r>
            <a:endParaRPr lang="en-US" noProof="1"/>
          </a:p>
          <a:p>
            <a:pPr lvl="1">
              <a:lnSpc>
                <a:spcPct val="100000"/>
              </a:lnSpc>
              <a:defRPr/>
            </a:pPr>
            <a:r>
              <a:rPr lang="en-US" dirty="0"/>
              <a:t>Some of the names of the event’s object properties are browser-specific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203</a:t>
            </a:fld>
            <a:endParaRPr lang="en-US" dirty="0"/>
          </a:p>
        </p:txBody>
      </p:sp>
      <p:pic>
        <p:nvPicPr>
          <p:cNvPr id="74764" name="Picture 12" descr="http://ts3.mm.bing.net/images/thumbnail.aspx?q=1801629403638&amp;id=1180739aacdcf5b635c9331c7c47b4cf&amp;url=http%3a%2f%2fbootlog.org%2fup%2f2006%2f08%2flinux_ati_svg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81713">
            <a:off x="6743956" y="4108447"/>
            <a:ext cx="2100331" cy="2555335"/>
          </a:xfrm>
          <a:prstGeom prst="roundRect">
            <a:avLst>
              <a:gd name="adj" fmla="val 8810"/>
            </a:avLst>
          </a:prstGeom>
          <a:noFill/>
          <a:effectLst>
            <a:softEdge rad="635000"/>
          </a:effectLst>
        </p:spPr>
      </p:pic>
      <p:pic>
        <p:nvPicPr>
          <p:cNvPr id="2052" name="Picture 4" descr="http://w3veritae.com/wp-content/uploads/2009/06/browser-war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4648200"/>
            <a:ext cx="3200400" cy="1745672"/>
          </a:xfrm>
          <a:prstGeom prst="roundRect">
            <a:avLst>
              <a:gd name="adj" fmla="val 6922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3717251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DOM Events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dirty="0"/>
              <a:t>Mouse events: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onclick</a:t>
            </a:r>
            <a:r>
              <a:rPr lang="en-US" dirty="0"/>
              <a:t>,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onmousedown</a:t>
            </a:r>
            <a:r>
              <a:rPr lang="en-US" dirty="0"/>
              <a:t>,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onmouseup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onmouseover</a:t>
            </a:r>
            <a:r>
              <a:rPr lang="en-US" dirty="0"/>
              <a:t>,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onmouseout</a:t>
            </a:r>
            <a:r>
              <a:rPr lang="en-US" dirty="0"/>
              <a:t>,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onmousemove</a:t>
            </a:r>
          </a:p>
          <a:p>
            <a:pPr>
              <a:lnSpc>
                <a:spcPct val="100000"/>
              </a:lnSpc>
              <a:defRPr/>
            </a:pPr>
            <a:r>
              <a:rPr lang="en-US" dirty="0"/>
              <a:t>Key events: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onkeypress</a:t>
            </a:r>
            <a:r>
              <a:rPr lang="en-US" dirty="0"/>
              <a:t>,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onkeydown</a:t>
            </a:r>
            <a:r>
              <a:rPr lang="en-US" dirty="0"/>
              <a:t>,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onkeyup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/>
              <a:t>Only for input fields</a:t>
            </a:r>
          </a:p>
          <a:p>
            <a:pPr>
              <a:lnSpc>
                <a:spcPct val="100000"/>
              </a:lnSpc>
              <a:defRPr/>
            </a:pPr>
            <a:r>
              <a:rPr lang="en-US" dirty="0"/>
              <a:t>Interface events: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onblur</a:t>
            </a:r>
            <a:r>
              <a:rPr lang="en-US" dirty="0"/>
              <a:t>,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onfocus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onscroll</a:t>
            </a:r>
            <a:endParaRPr lang="bg-BG" dirty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6927406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DOM Events (2)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dirty="0"/>
              <a:t>Form events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onchange</a:t>
            </a:r>
            <a:r>
              <a:rPr lang="en-US" dirty="0"/>
              <a:t> – for input fields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onsubmit</a:t>
            </a:r>
            <a:r>
              <a:rPr lang="en-US" dirty="0"/>
              <a:t> </a:t>
            </a:r>
          </a:p>
          <a:p>
            <a:pPr lvl="2">
              <a:lnSpc>
                <a:spcPct val="100000"/>
              </a:lnSpc>
              <a:defRPr/>
            </a:pPr>
            <a:r>
              <a:rPr lang="en-US" dirty="0"/>
              <a:t>Allows you  to cancel a form submission</a:t>
            </a:r>
          </a:p>
          <a:p>
            <a:pPr lvl="2">
              <a:lnSpc>
                <a:spcPct val="100000"/>
              </a:lnSpc>
              <a:defRPr/>
            </a:pPr>
            <a:r>
              <a:rPr lang="en-US" dirty="0"/>
              <a:t>Useful for form validation</a:t>
            </a:r>
          </a:p>
          <a:p>
            <a:pPr>
              <a:lnSpc>
                <a:spcPct val="100000"/>
              </a:lnSpc>
              <a:defRPr/>
            </a:pPr>
            <a:r>
              <a:rPr lang="en-US" dirty="0"/>
              <a:t>Miscellaneous events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onload</a:t>
            </a:r>
            <a:r>
              <a:rPr lang="en-US" dirty="0"/>
              <a:t>,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onunload</a:t>
            </a:r>
          </a:p>
          <a:p>
            <a:pPr lvl="2">
              <a:lnSpc>
                <a:spcPct val="100000"/>
              </a:lnSpc>
              <a:defRPr/>
            </a:pPr>
            <a:r>
              <a:rPr lang="en-US" dirty="0"/>
              <a:t>Allowed only for 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&lt;body&gt;</a:t>
            </a:r>
            <a:r>
              <a:rPr lang="en-US" dirty="0"/>
              <a:t> element</a:t>
            </a:r>
          </a:p>
          <a:p>
            <a:pPr lvl="2">
              <a:lnSpc>
                <a:spcPct val="100000"/>
              </a:lnSpc>
              <a:defRPr/>
            </a:pPr>
            <a:r>
              <a:rPr lang="en-US" dirty="0"/>
              <a:t>Fires when all content on the page was loaded / unloaded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7583702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>
                <a:latin typeface="Consolas" pitchFamily="49" charset="0"/>
              </a:rPr>
              <a:t>on</a:t>
            </a:r>
            <a:r>
              <a:rPr lang="en-US" dirty="0">
                <a:latin typeface="Consolas" pitchFamily="49" charset="0"/>
              </a:rPr>
              <a:t>l</a:t>
            </a:r>
            <a:r>
              <a:rPr lang="en-US" noProof="1">
                <a:latin typeface="Consolas" pitchFamily="49" charset="0"/>
              </a:rPr>
              <a:t>oad</a:t>
            </a:r>
            <a:r>
              <a:rPr lang="en-US" noProof="1"/>
              <a:t> Event</a:t>
            </a:r>
            <a:r>
              <a:rPr lang="en-US" dirty="0"/>
              <a:t> –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bg-BG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onload</a:t>
            </a:r>
            <a:r>
              <a:rPr lang="en-US" dirty="0"/>
              <a:t> </a:t>
            </a:r>
            <a:r>
              <a:rPr lang="en-US" dirty="0">
                <a:latin typeface="Consolas" pitchFamily="49" charset="0"/>
              </a:rPr>
              <a:t>event</a:t>
            </a:r>
            <a:endParaRPr lang="bg-BG" dirty="0">
              <a:latin typeface="Consolas" pitchFamily="49" charset="0"/>
            </a:endParaRPr>
          </a:p>
          <a:p>
            <a:pPr>
              <a:buFontTx/>
              <a:buNone/>
              <a:defRPr/>
            </a:pPr>
            <a:endParaRPr lang="bg-BG" dirty="0">
              <a:latin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206</a:t>
            </a:fld>
            <a:endParaRPr lang="en-US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611188" y="1719263"/>
            <a:ext cx="7848600" cy="461664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&lt;html&gt;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&lt;head&gt;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&lt;script type="text/javascript"&gt;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function greet()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 alert("Loaded.");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&lt;/script&gt;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&lt;/head&gt; 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&lt;body onload="greet()" 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&lt;/body&gt;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&lt;/html&gt;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3578622"/>
            <a:ext cx="2590800" cy="2397868"/>
          </a:xfrm>
          <a:prstGeom prst="roundRect">
            <a:avLst>
              <a:gd name="adj" fmla="val 3956"/>
            </a:avLst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/>
          <p:cNvSpPr/>
          <p:nvPr/>
        </p:nvSpPr>
        <p:spPr>
          <a:xfrm>
            <a:off x="6248400" y="1219200"/>
            <a:ext cx="221138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r"/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onload.html</a:t>
            </a:r>
            <a:endParaRPr lang="bg-BG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05970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autoUpdateAnimBg="0"/>
    </p:bld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1752600" y="4800600"/>
            <a:ext cx="5638800" cy="1371600"/>
          </a:xfrm>
        </p:spPr>
        <p:txBody>
          <a:bodyPr/>
          <a:lstStyle/>
          <a:p>
            <a:r>
              <a:rPr lang="en-US" dirty="0"/>
              <a:t>The Built-In Browser Objects</a:t>
            </a:r>
          </a:p>
        </p:txBody>
      </p:sp>
      <p:pic>
        <p:nvPicPr>
          <p:cNvPr id="3074" name="Picture 2" descr="http://www.iconarchive.com/icons/aha-soft/software/256/objects-ic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211381">
            <a:off x="5870445" y="1222782"/>
            <a:ext cx="2971578" cy="2971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musingsfrommars.org/images/browsers_dhtml.jpg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76248">
            <a:off x="493829" y="1280157"/>
            <a:ext cx="3394710" cy="3143250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www.daaq.net/old/images/js_bom_hierarchy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1411916"/>
            <a:ext cx="2857500" cy="2857500"/>
          </a:xfrm>
          <a:prstGeom prst="rect">
            <a:avLst/>
          </a:prstGeom>
          <a:noFill/>
          <a:effectLst>
            <a:glow rad="63500">
              <a:schemeClr val="accent4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2181909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Built-in Browser Objects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838200"/>
            <a:ext cx="8686800" cy="5715000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400"/>
              </a:spcBef>
              <a:defRPr/>
            </a:pPr>
            <a:r>
              <a:rPr lang="en-US" dirty="0"/>
              <a:t>The browser provides some read-only data via:</a:t>
            </a:r>
          </a:p>
          <a:p>
            <a:pPr lvl="1">
              <a:lnSpc>
                <a:spcPct val="100000"/>
              </a:lnSpc>
              <a:spcBef>
                <a:spcPts val="400"/>
              </a:spcBef>
              <a:defRPr/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window</a:t>
            </a:r>
          </a:p>
          <a:p>
            <a:pPr lvl="2">
              <a:lnSpc>
                <a:spcPct val="100000"/>
              </a:lnSpc>
              <a:spcBef>
                <a:spcPts val="400"/>
              </a:spcBef>
              <a:defRPr/>
            </a:pPr>
            <a:r>
              <a:rPr lang="en-US" dirty="0"/>
              <a:t>The top node of the DOM tree</a:t>
            </a:r>
          </a:p>
          <a:p>
            <a:pPr lvl="2">
              <a:lnSpc>
                <a:spcPct val="100000"/>
              </a:lnSpc>
              <a:spcBef>
                <a:spcPts val="400"/>
              </a:spcBef>
              <a:defRPr/>
            </a:pPr>
            <a:r>
              <a:rPr lang="en-US" dirty="0"/>
              <a:t>Represents the browser's window</a:t>
            </a:r>
          </a:p>
          <a:p>
            <a:pPr lvl="1">
              <a:lnSpc>
                <a:spcPct val="100000"/>
              </a:lnSpc>
              <a:spcBef>
                <a:spcPts val="400"/>
              </a:spcBef>
              <a:defRPr/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document</a:t>
            </a:r>
          </a:p>
          <a:p>
            <a:pPr lvl="2">
              <a:lnSpc>
                <a:spcPct val="100000"/>
              </a:lnSpc>
              <a:spcBef>
                <a:spcPts val="400"/>
              </a:spcBef>
              <a:defRPr/>
            </a:pPr>
            <a:r>
              <a:rPr lang="en-US" dirty="0"/>
              <a:t>holds information the current loaded document</a:t>
            </a:r>
          </a:p>
          <a:p>
            <a:pPr lvl="1">
              <a:lnSpc>
                <a:spcPct val="100000"/>
              </a:lnSpc>
              <a:spcBef>
                <a:spcPts val="400"/>
              </a:spcBef>
              <a:defRPr/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screen</a:t>
            </a:r>
          </a:p>
          <a:p>
            <a:pPr lvl="2">
              <a:lnSpc>
                <a:spcPct val="100000"/>
              </a:lnSpc>
              <a:spcBef>
                <a:spcPts val="400"/>
              </a:spcBef>
              <a:defRPr/>
            </a:pPr>
            <a:r>
              <a:rPr lang="en-US" dirty="0"/>
              <a:t>Holds the user’s display properties</a:t>
            </a:r>
          </a:p>
          <a:p>
            <a:pPr lvl="1">
              <a:lnSpc>
                <a:spcPct val="100000"/>
              </a:lnSpc>
              <a:spcBef>
                <a:spcPts val="400"/>
              </a:spcBef>
              <a:defRPr/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browser</a:t>
            </a:r>
          </a:p>
          <a:p>
            <a:pPr lvl="2">
              <a:lnSpc>
                <a:spcPct val="100000"/>
              </a:lnSpc>
              <a:spcBef>
                <a:spcPts val="400"/>
              </a:spcBef>
              <a:defRPr/>
            </a:pPr>
            <a:r>
              <a:rPr lang="en-US" dirty="0"/>
              <a:t>Holds information about the browser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1141952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DOM Hierarchy – 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209</a:t>
            </a:fld>
            <a:endParaRPr lang="en-US" dirty="0"/>
          </a:p>
        </p:txBody>
      </p:sp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3435350" y="2208213"/>
            <a:ext cx="2286000" cy="415925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9050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algn="ctr" eaLnBrk="1" hangingPunct="1">
              <a:lnSpc>
                <a:spcPct val="100000"/>
              </a:lnSpc>
              <a:spcBef>
                <a:spcPct val="50000"/>
              </a:spcBef>
            </a:pPr>
            <a:r>
              <a:rPr kumimoji="0" lang="en-GB" sz="20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window</a:t>
            </a:r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539750" y="3429000"/>
            <a:ext cx="1447800" cy="415925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9050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algn="ctr" eaLnBrk="1" hangingPunct="1">
              <a:lnSpc>
                <a:spcPct val="100000"/>
              </a:lnSpc>
              <a:spcBef>
                <a:spcPct val="50000"/>
              </a:spcBef>
            </a:pPr>
            <a:r>
              <a:rPr kumimoji="0" lang="en-GB" sz="20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navigator</a:t>
            </a:r>
          </a:p>
        </p:txBody>
      </p:sp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2292350" y="3429000"/>
            <a:ext cx="1143000" cy="415925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9050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algn="ctr" eaLnBrk="1" hangingPunct="1">
              <a:lnSpc>
                <a:spcPct val="100000"/>
              </a:lnSpc>
              <a:spcBef>
                <a:spcPct val="50000"/>
              </a:spcBef>
            </a:pPr>
            <a:r>
              <a:rPr kumimoji="0" lang="en-GB" sz="20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screen</a:t>
            </a:r>
          </a:p>
        </p:txBody>
      </p:sp>
      <p:sp>
        <p:nvSpPr>
          <p:cNvPr id="9" name="Text Box 6"/>
          <p:cNvSpPr txBox="1">
            <a:spLocks noChangeArrowheads="1"/>
          </p:cNvSpPr>
          <p:nvPr/>
        </p:nvSpPr>
        <p:spPr bwMode="auto">
          <a:xfrm>
            <a:off x="3663950" y="3429000"/>
            <a:ext cx="1524000" cy="415925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9050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algn="ctr" eaLnBrk="1" hangingPunct="1">
              <a:lnSpc>
                <a:spcPct val="100000"/>
              </a:lnSpc>
              <a:spcBef>
                <a:spcPct val="50000"/>
              </a:spcBef>
            </a:pPr>
            <a:r>
              <a:rPr kumimoji="0" lang="en-GB" sz="20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document</a:t>
            </a:r>
          </a:p>
        </p:txBody>
      </p:sp>
      <p:sp>
        <p:nvSpPr>
          <p:cNvPr id="10" name="Text Box 7"/>
          <p:cNvSpPr txBox="1">
            <a:spLocks noChangeArrowheads="1"/>
          </p:cNvSpPr>
          <p:nvPr/>
        </p:nvSpPr>
        <p:spPr bwMode="auto">
          <a:xfrm>
            <a:off x="5340350" y="3429000"/>
            <a:ext cx="1219200" cy="415925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9050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algn="ctr" eaLnBrk="1" hangingPunct="1">
              <a:lnSpc>
                <a:spcPct val="100000"/>
              </a:lnSpc>
              <a:spcBef>
                <a:spcPct val="50000"/>
              </a:spcBef>
            </a:pPr>
            <a:r>
              <a:rPr kumimoji="0" lang="en-GB" sz="20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history</a:t>
            </a:r>
          </a:p>
        </p:txBody>
      </p:sp>
      <p:sp>
        <p:nvSpPr>
          <p:cNvPr id="11" name="Text Box 8"/>
          <p:cNvSpPr txBox="1">
            <a:spLocks noChangeArrowheads="1"/>
          </p:cNvSpPr>
          <p:nvPr/>
        </p:nvSpPr>
        <p:spPr bwMode="auto">
          <a:xfrm>
            <a:off x="6788150" y="3429000"/>
            <a:ext cx="1524000" cy="415925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9050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algn="ctr" eaLnBrk="1" hangingPunct="1">
              <a:lnSpc>
                <a:spcPct val="100000"/>
              </a:lnSpc>
              <a:spcBef>
                <a:spcPct val="50000"/>
              </a:spcBef>
            </a:pPr>
            <a:r>
              <a:rPr kumimoji="0" lang="en-GB" sz="20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location</a:t>
            </a:r>
          </a:p>
        </p:txBody>
      </p:sp>
      <p:sp>
        <p:nvSpPr>
          <p:cNvPr id="12" name="Text Box 10"/>
          <p:cNvSpPr txBox="1">
            <a:spLocks noChangeArrowheads="1"/>
          </p:cNvSpPr>
          <p:nvPr/>
        </p:nvSpPr>
        <p:spPr bwMode="auto">
          <a:xfrm>
            <a:off x="4425950" y="4419600"/>
            <a:ext cx="990600" cy="415925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9050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algn="ctr" eaLnBrk="1" hangingPunct="1">
              <a:lnSpc>
                <a:spcPct val="100000"/>
              </a:lnSpc>
              <a:spcBef>
                <a:spcPct val="50000"/>
              </a:spcBef>
            </a:pPr>
            <a:r>
              <a:rPr kumimoji="0" lang="en-GB" sz="20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form</a:t>
            </a:r>
          </a:p>
        </p:txBody>
      </p:sp>
      <p:sp>
        <p:nvSpPr>
          <p:cNvPr id="13" name="Text Box 11"/>
          <p:cNvSpPr txBox="1">
            <a:spLocks noChangeArrowheads="1"/>
          </p:cNvSpPr>
          <p:nvPr/>
        </p:nvSpPr>
        <p:spPr bwMode="auto">
          <a:xfrm>
            <a:off x="3827463" y="5257800"/>
            <a:ext cx="990600" cy="415925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9050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algn="ctr" eaLnBrk="1" hangingPunct="1">
              <a:lnSpc>
                <a:spcPct val="100000"/>
              </a:lnSpc>
              <a:spcBef>
                <a:spcPct val="50000"/>
              </a:spcBef>
            </a:pPr>
            <a:r>
              <a:rPr kumimoji="0" lang="en-GB" sz="20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button</a:t>
            </a:r>
          </a:p>
        </p:txBody>
      </p:sp>
      <p:sp>
        <p:nvSpPr>
          <p:cNvPr id="14" name="Text Box 12"/>
          <p:cNvSpPr txBox="1">
            <a:spLocks noChangeArrowheads="1"/>
          </p:cNvSpPr>
          <p:nvPr/>
        </p:nvSpPr>
        <p:spPr bwMode="auto">
          <a:xfrm>
            <a:off x="4970463" y="5257800"/>
            <a:ext cx="990600" cy="415925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9050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algn="ctr" eaLnBrk="1" hangingPunct="1">
              <a:lnSpc>
                <a:spcPct val="100000"/>
              </a:lnSpc>
              <a:spcBef>
                <a:spcPct val="50000"/>
              </a:spcBef>
            </a:pPr>
            <a:r>
              <a:rPr kumimoji="0" lang="en-GB" sz="20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form</a:t>
            </a:r>
          </a:p>
        </p:txBody>
      </p:sp>
      <p:sp>
        <p:nvSpPr>
          <p:cNvPr id="15" name="Line 13"/>
          <p:cNvSpPr>
            <a:spLocks noChangeShapeType="1"/>
          </p:cNvSpPr>
          <p:nvPr/>
        </p:nvSpPr>
        <p:spPr bwMode="auto">
          <a:xfrm>
            <a:off x="1401763" y="2971800"/>
            <a:ext cx="5995987" cy="0"/>
          </a:xfrm>
          <a:prstGeom prst="line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pPr>
              <a:defRPr/>
            </a:pPr>
            <a:endParaRPr lang="bg-BG">
              <a:solidFill>
                <a:schemeClr val="bg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Line 14"/>
          <p:cNvSpPr>
            <a:spLocks noChangeShapeType="1"/>
          </p:cNvSpPr>
          <p:nvPr/>
        </p:nvSpPr>
        <p:spPr bwMode="auto">
          <a:xfrm>
            <a:off x="7397750" y="2971800"/>
            <a:ext cx="0" cy="457200"/>
          </a:xfrm>
          <a:prstGeom prst="line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 lIns="90000" tIns="46800" rIns="90000" bIns="46800">
            <a:spAutoFit/>
          </a:bodyPr>
          <a:lstStyle/>
          <a:p>
            <a:pPr>
              <a:defRPr/>
            </a:pPr>
            <a:endParaRPr lang="bg-BG">
              <a:solidFill>
                <a:schemeClr val="bg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Line 16"/>
          <p:cNvSpPr>
            <a:spLocks noChangeShapeType="1"/>
          </p:cNvSpPr>
          <p:nvPr/>
        </p:nvSpPr>
        <p:spPr bwMode="auto">
          <a:xfrm>
            <a:off x="2901950" y="2971800"/>
            <a:ext cx="0" cy="457200"/>
          </a:xfrm>
          <a:prstGeom prst="line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 lIns="90000" tIns="46800" rIns="90000" bIns="46800">
            <a:spAutoFit/>
          </a:bodyPr>
          <a:lstStyle/>
          <a:p>
            <a:pPr>
              <a:defRPr/>
            </a:pPr>
            <a:endParaRPr lang="bg-BG">
              <a:solidFill>
                <a:schemeClr val="bg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Line 18"/>
          <p:cNvSpPr>
            <a:spLocks noChangeShapeType="1"/>
          </p:cNvSpPr>
          <p:nvPr/>
        </p:nvSpPr>
        <p:spPr bwMode="auto">
          <a:xfrm>
            <a:off x="6026150" y="2971800"/>
            <a:ext cx="0" cy="457200"/>
          </a:xfrm>
          <a:prstGeom prst="line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 lIns="90000" tIns="46800" rIns="90000" bIns="46800">
            <a:spAutoFit/>
          </a:bodyPr>
          <a:lstStyle/>
          <a:p>
            <a:pPr>
              <a:defRPr/>
            </a:pPr>
            <a:endParaRPr lang="bg-BG">
              <a:solidFill>
                <a:schemeClr val="bg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Line 19"/>
          <p:cNvSpPr>
            <a:spLocks noChangeShapeType="1"/>
          </p:cNvSpPr>
          <p:nvPr/>
        </p:nvSpPr>
        <p:spPr bwMode="auto">
          <a:xfrm>
            <a:off x="4140200" y="2662238"/>
            <a:ext cx="0" cy="304800"/>
          </a:xfrm>
          <a:prstGeom prst="line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 lIns="90000" tIns="46800" rIns="90000" bIns="46800">
            <a:spAutoFit/>
          </a:bodyPr>
          <a:lstStyle/>
          <a:p>
            <a:pPr>
              <a:defRPr/>
            </a:pPr>
            <a:endParaRPr lang="bg-BG">
              <a:solidFill>
                <a:schemeClr val="bg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Line 20"/>
          <p:cNvSpPr>
            <a:spLocks noChangeShapeType="1"/>
          </p:cNvSpPr>
          <p:nvPr/>
        </p:nvSpPr>
        <p:spPr bwMode="auto">
          <a:xfrm>
            <a:off x="4883150" y="3886200"/>
            <a:ext cx="0" cy="457200"/>
          </a:xfrm>
          <a:prstGeom prst="line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 lIns="90000" tIns="46800" rIns="90000" bIns="46800">
            <a:spAutoFit/>
          </a:bodyPr>
          <a:lstStyle/>
          <a:p>
            <a:pPr>
              <a:defRPr/>
            </a:pPr>
            <a:endParaRPr lang="bg-BG">
              <a:solidFill>
                <a:schemeClr val="bg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" name="Line 22"/>
          <p:cNvSpPr>
            <a:spLocks noChangeShapeType="1"/>
          </p:cNvSpPr>
          <p:nvPr/>
        </p:nvSpPr>
        <p:spPr bwMode="auto">
          <a:xfrm>
            <a:off x="4572000" y="4876800"/>
            <a:ext cx="0" cy="304800"/>
          </a:xfrm>
          <a:prstGeom prst="line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 lIns="90000" tIns="46800" rIns="90000" bIns="46800">
            <a:spAutoFit/>
          </a:bodyPr>
          <a:lstStyle/>
          <a:p>
            <a:pPr>
              <a:defRPr/>
            </a:pPr>
            <a:endParaRPr lang="bg-BG">
              <a:solidFill>
                <a:schemeClr val="bg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Line 23"/>
          <p:cNvSpPr>
            <a:spLocks noChangeShapeType="1"/>
          </p:cNvSpPr>
          <p:nvPr/>
        </p:nvSpPr>
        <p:spPr bwMode="auto">
          <a:xfrm>
            <a:off x="5219700" y="4876800"/>
            <a:ext cx="0" cy="304800"/>
          </a:xfrm>
          <a:prstGeom prst="line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 lIns="90000" tIns="46800" rIns="90000" bIns="46800">
            <a:spAutoFit/>
          </a:bodyPr>
          <a:lstStyle/>
          <a:p>
            <a:pPr>
              <a:defRPr/>
            </a:pPr>
            <a:endParaRPr lang="bg-BG">
              <a:solidFill>
                <a:schemeClr val="bg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Line 24"/>
          <p:cNvSpPr>
            <a:spLocks noChangeShapeType="1"/>
          </p:cNvSpPr>
          <p:nvPr/>
        </p:nvSpPr>
        <p:spPr bwMode="auto">
          <a:xfrm>
            <a:off x="4500563" y="2971800"/>
            <a:ext cx="0" cy="457200"/>
          </a:xfrm>
          <a:prstGeom prst="line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 lIns="90000" tIns="46800" rIns="90000" bIns="46800">
            <a:spAutoFit/>
          </a:bodyPr>
          <a:lstStyle/>
          <a:p>
            <a:pPr>
              <a:defRPr/>
            </a:pPr>
            <a:endParaRPr lang="bg-BG">
              <a:solidFill>
                <a:schemeClr val="bg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4" name="Line 25"/>
          <p:cNvSpPr>
            <a:spLocks noChangeShapeType="1"/>
          </p:cNvSpPr>
          <p:nvPr/>
        </p:nvSpPr>
        <p:spPr bwMode="auto">
          <a:xfrm>
            <a:off x="1403350" y="2971800"/>
            <a:ext cx="0" cy="457200"/>
          </a:xfrm>
          <a:prstGeom prst="line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 lIns="90000" tIns="46800" rIns="90000" bIns="46800">
            <a:spAutoFit/>
          </a:bodyPr>
          <a:lstStyle/>
          <a:p>
            <a:pPr>
              <a:defRPr/>
            </a:pPr>
            <a:endParaRPr lang="bg-BG">
              <a:solidFill>
                <a:schemeClr val="bg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" name="Text Box 26"/>
          <p:cNvSpPr txBox="1">
            <a:spLocks noChangeArrowheads="1"/>
          </p:cNvSpPr>
          <p:nvPr/>
        </p:nvSpPr>
        <p:spPr bwMode="auto">
          <a:xfrm>
            <a:off x="3203575" y="4419600"/>
            <a:ext cx="990600" cy="415925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9050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algn="ctr" eaLnBrk="1" hangingPunct="1">
              <a:lnSpc>
                <a:spcPct val="100000"/>
              </a:lnSpc>
              <a:spcBef>
                <a:spcPct val="50000"/>
              </a:spcBef>
            </a:pPr>
            <a:r>
              <a:rPr kumimoji="0" lang="en-GB" sz="20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form</a:t>
            </a:r>
          </a:p>
        </p:txBody>
      </p:sp>
      <p:sp>
        <p:nvSpPr>
          <p:cNvPr id="26" name="Line 27"/>
          <p:cNvSpPr>
            <a:spLocks noChangeShapeType="1"/>
          </p:cNvSpPr>
          <p:nvPr/>
        </p:nvSpPr>
        <p:spPr bwMode="auto">
          <a:xfrm>
            <a:off x="3924300" y="3886200"/>
            <a:ext cx="0" cy="457200"/>
          </a:xfrm>
          <a:prstGeom prst="line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 lIns="90000" tIns="46800" rIns="90000" bIns="46800">
            <a:spAutoFit/>
          </a:bodyPr>
          <a:lstStyle/>
          <a:p>
            <a:pPr>
              <a:defRPr/>
            </a:pPr>
            <a:endParaRPr lang="bg-BG">
              <a:solidFill>
                <a:schemeClr val="bg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671036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2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57200" y="4800601"/>
            <a:ext cx="8229600" cy="685800"/>
          </a:xfrm>
        </p:spPr>
        <p:txBody>
          <a:bodyPr/>
          <a:lstStyle/>
          <a:p>
            <a:pPr>
              <a:defRPr/>
            </a:pPr>
            <a:r>
              <a:rPr lang="en-US" dirty="0"/>
              <a:t>Introduction to HTML</a:t>
            </a:r>
            <a:endParaRPr lang="bg-BG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457200" y="5526880"/>
            <a:ext cx="8229600" cy="569120"/>
          </a:xfrm>
        </p:spPr>
        <p:txBody>
          <a:bodyPr/>
          <a:lstStyle/>
          <a:p>
            <a:r>
              <a:rPr dirty="0"/>
              <a:t>HTML </a:t>
            </a:r>
            <a:r>
              <a:t>Document Structure </a:t>
            </a:r>
            <a:r>
              <a:rPr dirty="0"/>
              <a:t>in Depth</a:t>
            </a:r>
            <a:endParaRPr lang="bg-BG" dirty="0"/>
          </a:p>
        </p:txBody>
      </p:sp>
      <p:pic>
        <p:nvPicPr>
          <p:cNvPr id="25602" name="Picture 2" descr="http://www.askdavetaylor.com/0-blog-pics/html-file-in-firefox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400919">
            <a:off x="4309266" y="1446521"/>
            <a:ext cx="4448175" cy="2367060"/>
          </a:xfrm>
          <a:prstGeom prst="roundRect">
            <a:avLst>
              <a:gd name="adj" fmla="val 5269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scene3d>
            <a:camera prst="perspectiveContrastingLeftFacing"/>
            <a:lightRig rig="threePt" dir="t"/>
          </a:scene3d>
        </p:spPr>
      </p:pic>
      <p:pic>
        <p:nvPicPr>
          <p:cNvPr id="90114" name="Picture 2" descr="http://andykdocs.de/andykdocs/document/Simple-JavaScript-tab-view/Screenshots-Simple-JavaScript-TabView-HTML-Code-002.pn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409162">
            <a:off x="903423" y="1335768"/>
            <a:ext cx="4272718" cy="2553154"/>
          </a:xfrm>
          <a:prstGeom prst="roundRect">
            <a:avLst>
              <a:gd name="adj" fmla="val 4037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scene3d>
            <a:camera prst="perspectiveHeroicExtremeRightFacing"/>
            <a:lightRig rig="threePt" dir="t"/>
          </a:scene3d>
        </p:spPr>
      </p:pic>
    </p:spTree>
  </p:cSld>
  <p:clrMapOvr>
    <a:masterClrMapping/>
  </p:clrMapOvr>
  <p:transition/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700" dirty="0"/>
              <a:t>Opening New Window –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w</a:t>
            </a:r>
            <a:r>
              <a:rPr lang="bg-BG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indow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.open()</a:t>
            </a:r>
            <a:endParaRPr lang="bg-BG" dirty="0"/>
          </a:p>
          <a:p>
            <a:pPr>
              <a:defRPr/>
            </a:pP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210</a:t>
            </a:fld>
            <a:endParaRPr lang="en-US" dirty="0"/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624681" y="2127171"/>
            <a:ext cx="7896226" cy="38164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var newWindow = window.open("", "sampleWindow",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"width=300, height=100, menubar=yes,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status=yes, resizable=yes");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bg-BG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newWindow.document.write(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"&lt;html&gt;&lt;head&gt;&lt;title&gt;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Sample Title&lt;/title&gt;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&lt;/head&gt;&lt;body&gt;&lt;h1&gt;Sample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Text&lt;/h1&gt;&lt;/body&gt;");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newWindow.status =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"Hello folks";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8725" y="3581400"/>
            <a:ext cx="3648075" cy="2790825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5244308" y="1610380"/>
            <a:ext cx="32765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r"/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window-open.html</a:t>
            </a:r>
            <a:endParaRPr lang="bg-BG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05573878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Navigator Object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211</a:t>
            </a:fld>
            <a:endParaRPr lang="en-US" dirty="0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1600199" y="1371600"/>
            <a:ext cx="5968999" cy="4247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marR="0" lvl="0" indent="0" algn="ctr" defTabSz="914400" eaLnBrk="0" latin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>
                <a:tab pos="282575" algn="l"/>
              </a:tabLst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alert(window.navigator.userAgent);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600200" y="4111412"/>
            <a:ext cx="5824538" cy="2216576"/>
          </a:xfrm>
          <a:prstGeom prst="roundRect">
            <a:avLst>
              <a:gd name="adj" fmla="val 5073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2793999" y="2668889"/>
            <a:ext cx="3149601" cy="987504"/>
          </a:xfrm>
          <a:prstGeom prst="wedgeRoundRectCallout">
            <a:avLst>
              <a:gd name="adj1" fmla="val 952"/>
              <a:gd name="adj2" fmla="val -147644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1" hangingPunct="1">
              <a:lnSpc>
                <a:spcPct val="100000"/>
              </a:lnSpc>
              <a:spcBef>
                <a:spcPct val="50000"/>
              </a:spcBef>
            </a:pPr>
            <a:r>
              <a:rPr lang="en-GB" sz="2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navigator in the browser window</a:t>
            </a:r>
          </a:p>
        </p:txBody>
      </p:sp>
      <p:sp>
        <p:nvSpPr>
          <p:cNvPr id="12" name="AutoShape 7"/>
          <p:cNvSpPr>
            <a:spLocks noChangeArrowheads="1"/>
          </p:cNvSpPr>
          <p:nvPr/>
        </p:nvSpPr>
        <p:spPr bwMode="auto">
          <a:xfrm>
            <a:off x="6229351" y="2668889"/>
            <a:ext cx="2381249" cy="987504"/>
          </a:xfrm>
          <a:prstGeom prst="wedgeRoundRectCallout">
            <a:avLst>
              <a:gd name="adj1" fmla="val -32634"/>
              <a:gd name="adj2" fmla="val -147141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1" hangingPunct="1">
              <a:lnSpc>
                <a:spcPct val="100000"/>
              </a:lnSpc>
              <a:spcBef>
                <a:spcPct val="50000"/>
              </a:spcBef>
            </a:pPr>
            <a:r>
              <a:rPr lang="en-GB" sz="2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</a:t>
            </a:r>
            <a:r>
              <a:rPr lang="en-GB" sz="2600" b="1" noProof="1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userAgent</a:t>
            </a:r>
            <a:r>
              <a:rPr lang="en-GB" sz="2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(browser ID)</a:t>
            </a:r>
          </a:p>
        </p:txBody>
      </p:sp>
      <p:sp>
        <p:nvSpPr>
          <p:cNvPr id="13" name="AutoShape 7"/>
          <p:cNvSpPr>
            <a:spLocks noChangeArrowheads="1"/>
          </p:cNvSpPr>
          <p:nvPr/>
        </p:nvSpPr>
        <p:spPr bwMode="auto">
          <a:xfrm>
            <a:off x="457200" y="2668889"/>
            <a:ext cx="2057400" cy="987504"/>
          </a:xfrm>
          <a:prstGeom prst="wedgeRoundRectCallout">
            <a:avLst>
              <a:gd name="adj1" fmla="val 68016"/>
              <a:gd name="adj2" fmla="val -146316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1" hangingPunct="1">
              <a:lnSpc>
                <a:spcPct val="100000"/>
              </a:lnSpc>
              <a:spcBef>
                <a:spcPct val="50000"/>
              </a:spcBef>
            </a:pPr>
            <a:r>
              <a:rPr lang="en-GB" sz="2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browser window</a:t>
            </a:r>
          </a:p>
        </p:txBody>
      </p:sp>
    </p:spTree>
    <p:extLst>
      <p:ext uri="{BB962C8B-B14F-4D97-AF65-F5344CB8AC3E}">
        <p14:creationId xmlns:p14="http://schemas.microsoft.com/office/powerpoint/2010/main" val="116282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</p:bld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Screen Object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GB" dirty="0"/>
              <a:t>The </a:t>
            </a:r>
            <a:r>
              <a:rPr lang="en-GB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screen</a:t>
            </a:r>
            <a:r>
              <a:rPr lang="en-GB" dirty="0"/>
              <a:t> object contains information about the display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212</a:t>
            </a:fld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219200" y="2392740"/>
            <a:ext cx="6769100" cy="156966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window.moveTo(0, 0);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x = screen.availWidth;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y = screen.availHeight;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window.resizeTo(x, y);</a:t>
            </a:r>
          </a:p>
        </p:txBody>
      </p:sp>
      <p:pic>
        <p:nvPicPr>
          <p:cNvPr id="4098" name="Picture 2" descr="http://350designs.com/files/images/resources/icons/monito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7774" y="4436447"/>
            <a:ext cx="4564026" cy="1875626"/>
          </a:xfrm>
          <a:prstGeom prst="roundRect">
            <a:avLst>
              <a:gd name="adj" fmla="val 1928"/>
            </a:avLst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027422246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Document and Location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GB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document</a:t>
            </a:r>
            <a:r>
              <a:rPr lang="en-GB" dirty="0"/>
              <a:t> object</a:t>
            </a:r>
          </a:p>
          <a:p>
            <a:pPr marL="690563" lvl="1" indent="-342900">
              <a:lnSpc>
                <a:spcPct val="90000"/>
              </a:lnSpc>
              <a:buClr>
                <a:schemeClr val="tx1"/>
              </a:buClr>
              <a:defRPr/>
            </a:pPr>
            <a:r>
              <a:rPr lang="en-GB" sz="3000" dirty="0">
                <a:solidFill>
                  <a:srgbClr val="EBFFD2"/>
                </a:solidFill>
              </a:rPr>
              <a:t>Provides some built-in arrays of specific </a:t>
            </a:r>
            <a:r>
              <a:rPr lang="en-GB" dirty="0">
                <a:solidFill>
                  <a:srgbClr val="EBFFD2"/>
                </a:solidFill>
              </a:rPr>
              <a:t>objects</a:t>
            </a:r>
            <a:r>
              <a:rPr lang="en-GB" sz="3200" dirty="0">
                <a:solidFill>
                  <a:srgbClr val="EBFFD2"/>
                </a:solidFill>
              </a:rPr>
              <a:t> </a:t>
            </a:r>
            <a:r>
              <a:rPr lang="en-GB" dirty="0">
                <a:solidFill>
                  <a:srgbClr val="EBFFD2"/>
                </a:solidFill>
              </a:rPr>
              <a:t>on</a:t>
            </a:r>
            <a:r>
              <a:rPr lang="en-GB" sz="3200" dirty="0">
                <a:solidFill>
                  <a:srgbClr val="EBFFD2"/>
                </a:solidFill>
              </a:rPr>
              <a:t> the currently loaded Web page</a:t>
            </a:r>
            <a:endParaRPr lang="en-GB" dirty="0">
              <a:solidFill>
                <a:srgbClr val="EBFFD2"/>
              </a:solidFill>
            </a:endParaRPr>
          </a:p>
          <a:p>
            <a:pPr marL="342900" indent="-342900">
              <a:lnSpc>
                <a:spcPct val="90000"/>
              </a:lnSpc>
              <a:buClr>
                <a:schemeClr val="tx1"/>
              </a:buClr>
              <a:defRPr/>
            </a:pPr>
            <a:endParaRPr lang="en-GB" dirty="0"/>
          </a:p>
          <a:p>
            <a:pPr marL="342900" indent="-342900">
              <a:lnSpc>
                <a:spcPct val="90000"/>
              </a:lnSpc>
              <a:buClr>
                <a:schemeClr val="tx1"/>
              </a:buClr>
              <a:buNone/>
              <a:defRPr/>
            </a:pPr>
            <a:endParaRPr lang="en-GB" dirty="0"/>
          </a:p>
          <a:p>
            <a:pPr>
              <a:spcBef>
                <a:spcPts val="2400"/>
              </a:spcBef>
              <a:defRPr/>
            </a:pPr>
            <a:r>
              <a:rPr lang="en-GB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document.location</a:t>
            </a:r>
          </a:p>
          <a:p>
            <a:pPr lvl="1">
              <a:defRPr/>
            </a:pPr>
            <a:r>
              <a:rPr lang="en-GB" dirty="0">
                <a:solidFill>
                  <a:srgbClr val="EBFFD2"/>
                </a:solidFill>
              </a:rPr>
              <a:t>Used to access the currently open URL or redirect the browser</a:t>
            </a:r>
            <a:endParaRPr lang="en-GB" dirty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Bookman Old Style" pitchFamily="18" charset="0"/>
              <a:cs typeface="Times New Roman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213</a:t>
            </a:fld>
            <a:endParaRPr lang="en-US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728332" y="2819400"/>
            <a:ext cx="7696200" cy="12003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>
                <a:tab pos="282575" algn="l"/>
              </a:tabLst>
              <a:defRPr/>
            </a:pPr>
            <a:r>
              <a:rPr lang="en-US" sz="2400" b="1" dirty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document.links[0].href = "yahoo.com";</a:t>
            </a:r>
          </a:p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>
                <a:tab pos="282575" algn="l"/>
              </a:tabLst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document.write(</a:t>
            </a:r>
          </a:p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>
                <a:tab pos="282575" algn="l"/>
              </a:tabLst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"This is some &lt;b&gt;bold text&lt;/b&gt;");</a:t>
            </a: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728332" y="5943600"/>
            <a:ext cx="76962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document.location = "http://www.yahoo.com/";</a:t>
            </a:r>
          </a:p>
        </p:txBody>
      </p:sp>
    </p:spTree>
    <p:extLst>
      <p:ext uri="{BB962C8B-B14F-4D97-AF65-F5344CB8AC3E}">
        <p14:creationId xmlns:p14="http://schemas.microsoft.com/office/powerpoint/2010/main" val="1463423385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Form Validation – 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214</a:t>
            </a:fld>
            <a:endParaRPr lang="en-US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685800" y="1371600"/>
            <a:ext cx="7772400" cy="501675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function checkForm()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var valid = true;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if (document.mainForm.firstName.value == "")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alert("Please type in your first name!");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document.getElementById("firstNameError").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 style.display = "inline";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valid = false;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return valid;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…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&lt;form name="mainForm" onsubmit="return checkForm()"&gt;</a:t>
            </a:r>
            <a:endParaRPr lang="bg-BG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&lt;input type="text" name="firstName" /&gt;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</a:t>
            </a:r>
            <a:r>
              <a:rPr lang="bg-BG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…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bg-BG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&lt;/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form</a:t>
            </a:r>
            <a:r>
              <a:rPr lang="bg-BG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&gt;</a:t>
            </a: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85800" y="838200"/>
            <a:ext cx="344196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/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form-validation.html</a:t>
            </a:r>
            <a:endParaRPr lang="bg-BG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1236080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Math Object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Math</a:t>
            </a:r>
            <a:r>
              <a:rPr lang="en-US" dirty="0"/>
              <a:t> object provides some mathematical functions</a:t>
            </a:r>
            <a:endParaRPr lang="bg-BG" dirty="0">
              <a:latin typeface="Consolas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215</a:t>
            </a:fld>
            <a:endParaRPr lang="en-US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685800" y="2462748"/>
            <a:ext cx="7696200" cy="378565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>
                <a:tab pos="282575" algn="l"/>
              </a:tabLst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for (i=1; i&lt;=20; i++) {</a:t>
            </a:r>
          </a:p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>
                <a:tab pos="282575" algn="l"/>
              </a:tabLst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var x = Math.random();</a:t>
            </a:r>
          </a:p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>
                <a:tab pos="282575" algn="l"/>
              </a:tabLst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x = 10*x + 1;</a:t>
            </a:r>
          </a:p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>
                <a:tab pos="282575" algn="l"/>
              </a:tabLst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x = Math.floor(x);</a:t>
            </a:r>
          </a:p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>
                <a:tab pos="282575" algn="l"/>
              </a:tabLst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document.write(</a:t>
            </a:r>
          </a:p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>
                <a:tab pos="282575" algn="l"/>
              </a:tabLst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"Random number (" +</a:t>
            </a:r>
          </a:p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>
                <a:tab pos="282575" algn="l"/>
              </a:tabLst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i + ") in range " + </a:t>
            </a:r>
          </a:p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>
                <a:tab pos="282575" algn="l"/>
              </a:tabLst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"1..10 --&gt; " + x + </a:t>
            </a:r>
          </a:p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>
                <a:tab pos="282575" algn="l"/>
              </a:tabLst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"&lt;br/&gt;");</a:t>
            </a:r>
          </a:p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>
                <a:tab pos="282575" algn="l"/>
              </a:tabLst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}</a:t>
            </a:r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3429000"/>
            <a:ext cx="3714750" cy="2647950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/>
          <p:cNvSpPr/>
          <p:nvPr/>
        </p:nvSpPr>
        <p:spPr>
          <a:xfrm>
            <a:off x="6400800" y="1929348"/>
            <a:ext cx="19811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r"/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math.html</a:t>
            </a:r>
            <a:endParaRPr lang="bg-BG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93484726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Date Object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Date</a:t>
            </a:r>
            <a:r>
              <a:rPr lang="en-US" dirty="0"/>
              <a:t> object provides date / calendar functions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216</a:t>
            </a:fld>
            <a:endParaRPr lang="en-US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683844" y="2505075"/>
            <a:ext cx="7774356" cy="230832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>
                <a:tab pos="282575" algn="l"/>
              </a:tabLst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var now = new Date();</a:t>
            </a:r>
          </a:p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>
                <a:tab pos="282575" algn="l"/>
              </a:tabLst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var result = "It is now " + now;</a:t>
            </a:r>
          </a:p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>
                <a:tab pos="282575" algn="l"/>
              </a:tabLst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document.getElementById("timeField")</a:t>
            </a:r>
          </a:p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>
                <a:tab pos="282575" algn="l"/>
              </a:tabLst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.innerText = result;</a:t>
            </a:r>
          </a:p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>
                <a:tab pos="282575" algn="l"/>
              </a:tabLst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...</a:t>
            </a:r>
          </a:p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>
                <a:tab pos="282575" algn="l"/>
              </a:tabLst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&lt;p id="timeField"&gt;&lt;/p&gt;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3962400"/>
            <a:ext cx="4019550" cy="2143125"/>
          </a:xfrm>
          <a:prstGeom prst="roundRect">
            <a:avLst>
              <a:gd name="adj" fmla="val 4264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ectangle 7"/>
          <p:cNvSpPr/>
          <p:nvPr/>
        </p:nvSpPr>
        <p:spPr>
          <a:xfrm>
            <a:off x="6629400" y="1981200"/>
            <a:ext cx="18822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 algn="r"/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dates.html</a:t>
            </a:r>
            <a:endParaRPr lang="bg-BG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73984666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Timers: </a:t>
            </a:r>
            <a:r>
              <a:rPr lang="en-GB" noProof="1">
                <a:latin typeface="Consolas" pitchFamily="49" charset="0"/>
              </a:rPr>
              <a:t>setTimeout</a:t>
            </a:r>
            <a:r>
              <a:rPr lang="en-GB" dirty="0">
                <a:latin typeface="Consolas" pitchFamily="49" charset="0"/>
              </a:rPr>
              <a:t>()</a:t>
            </a:r>
            <a:endParaRPr lang="en-US" dirty="0">
              <a:latin typeface="Consolas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0850" indent="-450850">
              <a:defRPr/>
            </a:pPr>
            <a:r>
              <a:rPr lang="en-GB" dirty="0"/>
              <a:t>Make something happen (once) after a fixed delay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217</a:t>
            </a:fld>
            <a:endParaRPr lang="en-US" dirty="0"/>
          </a:p>
        </p:txBody>
      </p:sp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900115" y="2618705"/>
            <a:ext cx="7200899" cy="4247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var timer = setTimeout('bang()', 5000);</a:t>
            </a:r>
          </a:p>
        </p:txBody>
      </p:sp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900114" y="4889033"/>
            <a:ext cx="7200900" cy="4247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clearTimeout(timer);</a:t>
            </a:r>
          </a:p>
        </p:txBody>
      </p:sp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3140758" y="3405066"/>
            <a:ext cx="4724400" cy="987504"/>
          </a:xfrm>
          <a:prstGeom prst="wedgeRoundRectCallout">
            <a:avLst>
              <a:gd name="adj1" fmla="val -175"/>
              <a:gd name="adj2" fmla="val -93977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1" hangingPunct="1">
              <a:lnSpc>
                <a:spcPct val="100000"/>
              </a:lnSpc>
              <a:spcBef>
                <a:spcPct val="50000"/>
              </a:spcBef>
            </a:pPr>
            <a:r>
              <a:rPr lang="en-GB" sz="2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 seconds after this statement executes, this function is called</a:t>
            </a:r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1839433" y="5703570"/>
            <a:ext cx="2900363" cy="544830"/>
          </a:xfrm>
          <a:prstGeom prst="wedgeRoundRectCallout">
            <a:avLst>
              <a:gd name="adj1" fmla="val -51127"/>
              <a:gd name="adj2" fmla="val -142523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GB" sz="2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Cancels the timer</a:t>
            </a:r>
          </a:p>
        </p:txBody>
      </p:sp>
    </p:spTree>
    <p:extLst>
      <p:ext uri="{BB962C8B-B14F-4D97-AF65-F5344CB8AC3E}">
        <p14:creationId xmlns:p14="http://schemas.microsoft.com/office/powerpoint/2010/main" val="4202438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Timers: </a:t>
            </a:r>
            <a:r>
              <a:rPr lang="en-GB" noProof="1">
                <a:latin typeface="Consolas" pitchFamily="49" charset="0"/>
              </a:rPr>
              <a:t>setInterval</a:t>
            </a:r>
            <a:r>
              <a:rPr lang="en-GB" dirty="0">
                <a:latin typeface="Consolas" pitchFamily="49" charset="0"/>
              </a:rPr>
              <a:t>()</a:t>
            </a:r>
            <a:endParaRPr lang="en-US" dirty="0">
              <a:latin typeface="Consolas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0850" indent="-450850">
              <a:defRPr/>
            </a:pPr>
            <a:r>
              <a:rPr lang="en-GB" dirty="0"/>
              <a:t>Make something happen repeatedly at fixed intervals</a:t>
            </a:r>
            <a:endParaRPr lang="en-US" dirty="0"/>
          </a:p>
          <a:p>
            <a:pPr marL="450850" indent="-450850"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218</a:t>
            </a:fld>
            <a:endParaRPr lang="en-US" dirty="0"/>
          </a:p>
        </p:txBody>
      </p:sp>
      <p:sp>
        <p:nvSpPr>
          <p:cNvPr id="9" name="Text Box 4"/>
          <p:cNvSpPr txBox="1">
            <a:spLocks noChangeArrowheads="1"/>
          </p:cNvSpPr>
          <p:nvPr/>
        </p:nvSpPr>
        <p:spPr bwMode="auto">
          <a:xfrm>
            <a:off x="750888" y="2493334"/>
            <a:ext cx="7631112" cy="4247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var timer = setInterval('clock()', 1000);</a:t>
            </a:r>
          </a:p>
        </p:txBody>
      </p:sp>
      <p:sp>
        <p:nvSpPr>
          <p:cNvPr id="11" name="Text Box 6"/>
          <p:cNvSpPr txBox="1">
            <a:spLocks noChangeArrowheads="1"/>
          </p:cNvSpPr>
          <p:nvPr/>
        </p:nvSpPr>
        <p:spPr bwMode="auto">
          <a:xfrm>
            <a:off x="750888" y="4704722"/>
            <a:ext cx="7631112" cy="4247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clearInterval(timer);</a:t>
            </a:r>
          </a:p>
        </p:txBody>
      </p:sp>
      <p:sp>
        <p:nvSpPr>
          <p:cNvPr id="13" name="AutoShape 7"/>
          <p:cNvSpPr>
            <a:spLocks noChangeArrowheads="1"/>
          </p:cNvSpPr>
          <p:nvPr/>
        </p:nvSpPr>
        <p:spPr bwMode="auto">
          <a:xfrm>
            <a:off x="3632790" y="3290776"/>
            <a:ext cx="4139610" cy="987504"/>
          </a:xfrm>
          <a:prstGeom prst="wedgeRoundRectCallout">
            <a:avLst>
              <a:gd name="adj1" fmla="val -3584"/>
              <a:gd name="adj2" fmla="val -94043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GB" sz="2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This function is called continuously per 1 second.</a:t>
            </a:r>
          </a:p>
        </p:txBody>
      </p:sp>
      <p:sp>
        <p:nvSpPr>
          <p:cNvPr id="14" name="AutoShape 7"/>
          <p:cNvSpPr>
            <a:spLocks noChangeArrowheads="1"/>
          </p:cNvSpPr>
          <p:nvPr/>
        </p:nvSpPr>
        <p:spPr bwMode="auto">
          <a:xfrm>
            <a:off x="2220433" y="5474970"/>
            <a:ext cx="2514600" cy="544830"/>
          </a:xfrm>
          <a:prstGeom prst="wedgeRoundRectCallout">
            <a:avLst>
              <a:gd name="adj1" fmla="val -45239"/>
              <a:gd name="adj2" fmla="val -128863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GB" sz="2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Stop the timer.</a:t>
            </a:r>
          </a:p>
        </p:txBody>
      </p:sp>
    </p:spTree>
    <p:extLst>
      <p:ext uri="{BB962C8B-B14F-4D97-AF65-F5344CB8AC3E}">
        <p14:creationId xmlns:p14="http://schemas.microsoft.com/office/powerpoint/2010/main" val="3210621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</p:bld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Timer –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219</a:t>
            </a:fld>
            <a:endParaRPr lang="en-US" dirty="0"/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750888" y="1633240"/>
            <a:ext cx="7631112" cy="446276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&lt;script type="text/javascript"&gt;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function timerFunc()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var now = new Date();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var hour = now.getHours();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var min = now.getMinutes();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var sec = now.getSeconds();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document.getElementById("clock").value =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 "" + hour + ":" + min + ":" + sec;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}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setInterval('timerFunc()', 1000);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&lt;/script&gt;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&lt;input type="text" id="clock" /&gt;</a:t>
            </a:r>
          </a:p>
        </p:txBody>
      </p:sp>
      <p:sp>
        <p:nvSpPr>
          <p:cNvPr id="6" name="Rectangle 5"/>
          <p:cNvSpPr/>
          <p:nvPr/>
        </p:nvSpPr>
        <p:spPr>
          <a:xfrm>
            <a:off x="762000" y="1110648"/>
            <a:ext cx="287450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/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timer-demo.html</a:t>
            </a:r>
            <a:endParaRPr lang="bg-BG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631728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Preface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 is important to have the correct vision and attitude towards HTML</a:t>
            </a:r>
          </a:p>
          <a:p>
            <a:pPr lvl="1"/>
            <a:r>
              <a:rPr lang="en-US" dirty="0"/>
              <a:t>HTML is only about structure, not appearance</a:t>
            </a:r>
          </a:p>
          <a:p>
            <a:pPr lvl="1"/>
            <a:r>
              <a:rPr lang="en-US" dirty="0"/>
              <a:t>Browsers tolerate invalid HTML code and parse errors – you should not.</a:t>
            </a:r>
          </a:p>
          <a:p>
            <a:pPr lvl="1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</p:spTree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609600" y="944527"/>
            <a:ext cx="7467600" cy="1371600"/>
          </a:xfrm>
        </p:spPr>
        <p:txBody>
          <a:bodyPr/>
          <a:lstStyle/>
          <a:p>
            <a:r>
              <a:rPr lang="en-US" dirty="0"/>
              <a:t>Debugging JavaScript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974"/>
          <a:stretch/>
        </p:blipFill>
        <p:spPr bwMode="auto">
          <a:xfrm>
            <a:off x="1772618" y="2415364"/>
            <a:ext cx="5446364" cy="3833036"/>
          </a:xfrm>
          <a:prstGeom prst="roundRect">
            <a:avLst>
              <a:gd name="adj" fmla="val 1806"/>
            </a:avLst>
          </a:prstGeom>
          <a:solidFill>
            <a:srgbClr val="FFFFFF"/>
          </a:solidFill>
          <a:ln>
            <a:noFill/>
          </a:ln>
          <a:effectLst/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400" y="944527"/>
            <a:ext cx="6096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63965983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Debugging JavaScript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dirty="0"/>
              <a:t>Modern browsers have JavaScript console where errors in scripts are reported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/>
              <a:t>Errors may differ across browsers</a:t>
            </a:r>
          </a:p>
          <a:p>
            <a:pPr>
              <a:lnSpc>
                <a:spcPct val="100000"/>
              </a:lnSpc>
              <a:defRPr/>
            </a:pPr>
            <a:r>
              <a:rPr lang="en-US" dirty="0"/>
              <a:t>Several tools to debug JavaScript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/>
              <a:t>Microsoft Script Editor</a:t>
            </a:r>
          </a:p>
          <a:p>
            <a:pPr lvl="2">
              <a:lnSpc>
                <a:spcPct val="100000"/>
              </a:lnSpc>
              <a:defRPr/>
            </a:pPr>
            <a:r>
              <a:rPr lang="en-US" dirty="0"/>
              <a:t>Add-on for Internet Explorer</a:t>
            </a:r>
          </a:p>
          <a:p>
            <a:pPr lvl="2">
              <a:lnSpc>
                <a:spcPct val="100000"/>
              </a:lnSpc>
              <a:defRPr/>
            </a:pPr>
            <a:r>
              <a:rPr lang="en-US" dirty="0"/>
              <a:t>Supports breakpoints, watches</a:t>
            </a:r>
          </a:p>
          <a:p>
            <a:pPr lvl="2">
              <a:lnSpc>
                <a:spcPct val="100000"/>
              </a:lnSpc>
              <a:defRPr/>
            </a:pPr>
            <a:r>
              <a:rPr lang="en-US" dirty="0"/>
              <a:t>JavaScript statement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debugger</a:t>
            </a:r>
            <a:r>
              <a:rPr lang="en-US" dirty="0"/>
              <a:t>; opens the script editor 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8987239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Firebug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638800"/>
          </a:xfrm>
        </p:spPr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dirty="0"/>
              <a:t>Firebug – Firefox add-on for debugging JavaScript, CSS, HTML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/>
              <a:t>Supports breakpoints, watches, JavaScript console editor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/>
              <a:t>Very useful for CSS and HTML too</a:t>
            </a:r>
          </a:p>
          <a:p>
            <a:pPr lvl="2">
              <a:lnSpc>
                <a:spcPct val="100000"/>
              </a:lnSpc>
              <a:defRPr/>
            </a:pPr>
            <a:r>
              <a:rPr lang="en-US" dirty="0"/>
              <a:t>You can edit all the document real-time: CSS, HTML, etc</a:t>
            </a:r>
          </a:p>
          <a:p>
            <a:pPr lvl="2">
              <a:lnSpc>
                <a:spcPct val="100000"/>
              </a:lnSpc>
              <a:defRPr/>
            </a:pPr>
            <a:r>
              <a:rPr lang="en-US" dirty="0"/>
              <a:t>Shows how CSS rules apply to element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/>
              <a:t>Shows Ajax requests and responses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/>
              <a:t>Firebug is written mostly in JavaScript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8983672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Firebug (2)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223</a:t>
            </a:fld>
            <a:endParaRPr lang="en-US" dirty="0"/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1676400"/>
            <a:ext cx="8208962" cy="39830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48262825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JavaScript Console Object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066800"/>
            <a:ext cx="8686800" cy="5486400"/>
          </a:xfrm>
        </p:spPr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dirty="0"/>
              <a:t>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console</a:t>
            </a:r>
            <a:r>
              <a:rPr lang="en-US" dirty="0"/>
              <a:t> object exists only if there is a debugging tool that supports it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/>
              <a:t>Used to write log messages at runtime</a:t>
            </a:r>
          </a:p>
          <a:p>
            <a:pPr>
              <a:lnSpc>
                <a:spcPct val="100000"/>
              </a:lnSpc>
              <a:defRPr/>
            </a:pPr>
            <a:r>
              <a:rPr lang="en-US" dirty="0"/>
              <a:t>Methods of 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console</a:t>
            </a:r>
            <a:r>
              <a:rPr lang="en-US" dirty="0"/>
              <a:t> object: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debug(message)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info(message)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log(message)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warn(message)</a:t>
            </a:r>
            <a:endParaRPr lang="en-US" dirty="0"/>
          </a:p>
          <a:p>
            <a:pPr lvl="1">
              <a:lnSpc>
                <a:spcPct val="100000"/>
              </a:lnSpc>
              <a:defRPr/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error(message)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1440140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090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152400"/>
            <a:ext cx="7086600" cy="914400"/>
          </a:xfrm>
        </p:spPr>
        <p:txBody>
          <a:bodyPr/>
          <a:lstStyle/>
          <a:p>
            <a:r>
              <a:rPr lang="en-US" dirty="0"/>
              <a:t>HTML, CSS and JavaScript Basics</a:t>
            </a:r>
            <a:endParaRPr lang="bg-BG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748416" y="2971799"/>
            <a:ext cx="5642984" cy="1219201"/>
          </a:xfrm>
        </p:spPr>
        <p:txBody>
          <a:bodyPr wrap="none" lIns="0" tIns="0" rIns="0" bIns="0" anchor="ctr" anchorCtr="0">
            <a:no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dirty="0"/>
              <a:t>Questions?</a:t>
            </a:r>
          </a:p>
        </p:txBody>
      </p:sp>
      <p:sp>
        <p:nvSpPr>
          <p:cNvPr id="6" name="TextBox 5"/>
          <p:cNvSpPr txBox="1"/>
          <p:nvPr/>
        </p:nvSpPr>
        <p:spPr>
          <a:xfrm rot="12041701" flipH="1">
            <a:off x="7298514" y="4376807"/>
            <a:ext cx="949687" cy="180395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 prst="angle"/>
            </a:sp3d>
          </a:bodyPr>
          <a:lstStyle/>
          <a:p>
            <a:r>
              <a:rPr lang="en-US" sz="11500" b="1" dirty="0">
                <a:solidFill>
                  <a:schemeClr val="tx1">
                    <a:lumMod val="7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</a:p>
        </p:txBody>
      </p:sp>
      <p:sp>
        <p:nvSpPr>
          <p:cNvPr id="7" name="TextBox 6"/>
          <p:cNvSpPr txBox="1"/>
          <p:nvPr/>
        </p:nvSpPr>
        <p:spPr>
          <a:xfrm rot="2456848" flipH="1">
            <a:off x="968763" y="4574331"/>
            <a:ext cx="859648" cy="240465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14000" b="1" dirty="0">
                <a:solidFill>
                  <a:srgbClr val="FFBF8B"/>
                </a:solidFill>
                <a:effectLst>
                  <a:reflection blurRad="6350" stA="55000" endA="300" endPos="45500" dir="5400000" sy="-100000" algn="bl" rotWithShape="0"/>
                </a:effectLst>
                <a:latin typeface="Cambria" pitchFamily="18" charset="0"/>
              </a:rPr>
              <a:t>?</a:t>
            </a:r>
          </a:p>
        </p:txBody>
      </p:sp>
      <p:sp>
        <p:nvSpPr>
          <p:cNvPr id="8" name="TextBox 7"/>
          <p:cNvSpPr txBox="1"/>
          <p:nvPr/>
        </p:nvSpPr>
        <p:spPr>
          <a:xfrm rot="9535351" flipH="1">
            <a:off x="793612" y="1974335"/>
            <a:ext cx="949687" cy="140141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isometricOffAxis1Righ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8800" dirty="0"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</a:p>
        </p:txBody>
      </p:sp>
      <p:sp>
        <p:nvSpPr>
          <p:cNvPr id="9" name="TextBox 8"/>
          <p:cNvSpPr txBox="1"/>
          <p:nvPr/>
        </p:nvSpPr>
        <p:spPr>
          <a:xfrm rot="16938170" flipH="1">
            <a:off x="4905823" y="1007426"/>
            <a:ext cx="859648" cy="199289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11500" b="1" dirty="0">
                <a:solidFill>
                  <a:srgbClr val="FF831D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</a:p>
        </p:txBody>
      </p:sp>
      <p:sp>
        <p:nvSpPr>
          <p:cNvPr id="10" name="TextBox 9"/>
          <p:cNvSpPr txBox="1"/>
          <p:nvPr/>
        </p:nvSpPr>
        <p:spPr>
          <a:xfrm rot="19836951" flipH="1">
            <a:off x="7434275" y="1104110"/>
            <a:ext cx="949687" cy="249299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r>
              <a:rPr lang="en-US" sz="15600" b="1" dirty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innerShdw blurRad="63500" dist="50800" dir="8100000">
                    <a:prstClr val="black">
                      <a:alpha val="50000"/>
                    </a:prstClr>
                  </a:innerShdw>
                  <a:reflection blurRad="6350" stA="55000" endA="300" endPos="45500" dir="5400000" sy="-100000" algn="bl" rotWithShape="0"/>
                </a:effectLst>
              </a:rPr>
              <a:t>?</a:t>
            </a:r>
          </a:p>
        </p:txBody>
      </p:sp>
      <p:sp>
        <p:nvSpPr>
          <p:cNvPr id="11" name="TextBox 10"/>
          <p:cNvSpPr txBox="1"/>
          <p:nvPr/>
        </p:nvSpPr>
        <p:spPr>
          <a:xfrm rot="2233443" flipH="1">
            <a:off x="2277485" y="1202946"/>
            <a:ext cx="584096" cy="92433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HeroicExtremeLeftFacing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5600" dirty="0">
                <a:solidFill>
                  <a:schemeClr val="tx2">
                    <a:lumMod val="7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</a:p>
        </p:txBody>
      </p:sp>
      <p:sp>
        <p:nvSpPr>
          <p:cNvPr id="12" name="TextBox 11"/>
          <p:cNvSpPr txBox="1"/>
          <p:nvPr/>
        </p:nvSpPr>
        <p:spPr>
          <a:xfrm rot="8530737" flipH="1">
            <a:off x="4871755" y="4604327"/>
            <a:ext cx="643173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9600" dirty="0">
                <a:solidFill>
                  <a:srgbClr val="FF4A37"/>
                </a:solidFill>
                <a:effectLst>
                  <a:reflection blurRad="6350" stA="60000" endA="900" endPos="60000" dist="29997" dir="5400000" sy="-100000" algn="bl" rotWithShape="0"/>
                </a:effectLst>
              </a:rPr>
              <a:t>?</a:t>
            </a:r>
          </a:p>
        </p:txBody>
      </p:sp>
      <p:sp>
        <p:nvSpPr>
          <p:cNvPr id="13" name="TextBox 12"/>
          <p:cNvSpPr txBox="1"/>
          <p:nvPr/>
        </p:nvSpPr>
        <p:spPr>
          <a:xfrm rot="12627025" flipH="1">
            <a:off x="2726518" y="4222010"/>
            <a:ext cx="584096" cy="62616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600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</a:p>
        </p:txBody>
      </p:sp>
      <p:sp>
        <p:nvSpPr>
          <p:cNvPr id="15" name="TextBox 14"/>
          <p:cNvSpPr txBox="1"/>
          <p:nvPr/>
        </p:nvSpPr>
        <p:spPr>
          <a:xfrm rot="1186146" flipH="1">
            <a:off x="6185957" y="4166602"/>
            <a:ext cx="499379" cy="110799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69850" prst="divot"/>
            </a:sp3d>
          </a:bodyPr>
          <a:lstStyle/>
          <a:p>
            <a:r>
              <a:rPr lang="en-US" sz="6600" dirty="0">
                <a:solidFill>
                  <a:srgbClr val="9966FF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</a:p>
        </p:txBody>
      </p:sp>
      <p:sp>
        <p:nvSpPr>
          <p:cNvPr id="14" name="TextBox 13"/>
          <p:cNvSpPr txBox="1"/>
          <p:nvPr/>
        </p:nvSpPr>
        <p:spPr>
          <a:xfrm rot="19460650" flipH="1">
            <a:off x="3142397" y="2204058"/>
            <a:ext cx="489197" cy="769441"/>
          </a:xfrm>
          <a:prstGeom prst="rect">
            <a:avLst/>
          </a:prstGeom>
          <a:noFill/>
        </p:spPr>
        <p:txBody>
          <a:bodyPr wrap="square" rtlCol="0">
            <a:prstTxWarp prst="textInflate">
              <a:avLst/>
            </a:prstTxWarp>
            <a:spAutoFit/>
            <a:scene3d>
              <a:camera prst="perspectiveRelaxedModerately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400" dirty="0">
                <a:solidFill>
                  <a:srgbClr val="FF6699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</a:p>
        </p:txBody>
      </p:sp>
      <p:sp>
        <p:nvSpPr>
          <p:cNvPr id="17" name="TextBox 16"/>
          <p:cNvSpPr txBox="1"/>
          <p:nvPr/>
        </p:nvSpPr>
        <p:spPr>
          <a:xfrm rot="18277140" flipH="1">
            <a:off x="438513" y="3116670"/>
            <a:ext cx="891282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600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2370991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The </a:t>
            </a:r>
            <a:r>
              <a:rPr lang="en-US" noProof="1"/>
              <a:t>&lt;</a:t>
            </a:r>
            <a:r>
              <a:rPr lang="en-US" dirty="0"/>
              <a:t>!</a:t>
            </a:r>
            <a:r>
              <a:rPr lang="en-US" noProof="1"/>
              <a:t>DOCTYPE&gt;</a:t>
            </a:r>
            <a:r>
              <a:rPr lang="en-US" dirty="0"/>
              <a:t> Declaration</a:t>
            </a:r>
            <a:endParaRPr lang="en-US" noProof="1"/>
          </a:p>
        </p:txBody>
      </p:sp>
      <p:sp>
        <p:nvSpPr>
          <p:cNvPr id="880643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838200"/>
            <a:ext cx="8686800" cy="5791200"/>
          </a:xfrm>
        </p:spPr>
        <p:txBody>
          <a:bodyPr/>
          <a:lstStyle/>
          <a:p>
            <a:pPr>
              <a:defRPr/>
            </a:pPr>
            <a:r>
              <a:rPr lang="en-US" sz="3000" dirty="0"/>
              <a:t>HTML documents must start with a document type definition (DTD)</a:t>
            </a:r>
          </a:p>
          <a:p>
            <a:pPr lvl="1">
              <a:defRPr/>
            </a:pPr>
            <a:r>
              <a:rPr lang="en-US" sz="2800" dirty="0"/>
              <a:t>It tells web browsers what type is the served code</a:t>
            </a:r>
          </a:p>
          <a:p>
            <a:pPr lvl="1">
              <a:defRPr/>
            </a:pPr>
            <a:r>
              <a:rPr lang="en-US" sz="2800" dirty="0"/>
              <a:t>Possible versions: HTML 4.01, XHTML 1.0 (Transitional or Strict), XHTML 1.1, HTML 5</a:t>
            </a:r>
          </a:p>
          <a:p>
            <a:pPr>
              <a:defRPr/>
            </a:pPr>
            <a:r>
              <a:rPr lang="en-US" sz="3000" dirty="0"/>
              <a:t>Example:</a:t>
            </a:r>
            <a:endParaRPr lang="en-US" sz="3000" b="0" dirty="0">
              <a:solidFill>
                <a:srgbClr val="42679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ourier New" pitchFamily="49" charset="0"/>
            </a:endParaRPr>
          </a:p>
          <a:p>
            <a:pPr>
              <a:lnSpc>
                <a:spcPct val="100000"/>
              </a:lnSpc>
              <a:spcBef>
                <a:spcPct val="60000"/>
              </a:spcBef>
              <a:defRPr/>
            </a:pPr>
            <a:endParaRPr lang="en-US" sz="3000" dirty="0"/>
          </a:p>
          <a:p>
            <a:pPr lvl="1">
              <a:lnSpc>
                <a:spcPct val="100000"/>
              </a:lnSpc>
              <a:defRPr/>
            </a:pPr>
            <a:r>
              <a:rPr lang="en-US" sz="2800" dirty="0"/>
              <a:t>See </a:t>
            </a:r>
            <a:r>
              <a:rPr lang="en-US" sz="2400" dirty="0">
                <a:solidFill>
                  <a:schemeClr val="tx1"/>
                </a:solidFill>
                <a:latin typeface="Corbel" pitchFamily="34" charset="0"/>
                <a:hlinkClick r:id="rId3"/>
              </a:rPr>
              <a:t>http://w3.org/QA/2002/04/valid-dtd-list.html</a:t>
            </a:r>
            <a:r>
              <a:rPr lang="en-US" sz="2400" dirty="0">
                <a:solidFill>
                  <a:schemeClr val="tx1"/>
                </a:solidFill>
                <a:latin typeface="Corbel" pitchFamily="34" charset="0"/>
              </a:rPr>
              <a:t> </a:t>
            </a:r>
            <a:r>
              <a:rPr lang="en-US" sz="2800" dirty="0"/>
              <a:t>for a list of possible </a:t>
            </a:r>
            <a:r>
              <a:rPr lang="en-US" sz="2800" noProof="1"/>
              <a:t>doctypes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880644" name="Rectangle 4"/>
          <p:cNvSpPr>
            <a:spLocks noChangeArrowheads="1"/>
          </p:cNvSpPr>
          <p:nvPr/>
        </p:nvSpPr>
        <p:spPr bwMode="auto">
          <a:xfrm>
            <a:off x="538164" y="4419600"/>
            <a:ext cx="7996236" cy="64633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&lt;!DOCTYPE html PUBLIC "-//W3C//DTD XHTML 1.0 Transitional//EN" "http://www.w3.org/TR/xhtml1/DTD/xhtml1-transitional.dtd"&gt;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HTML vs. XHTML</a:t>
            </a:r>
            <a:endParaRPr lang="bg-BG" dirty="0"/>
          </a:p>
        </p:txBody>
      </p:sp>
      <p:sp>
        <p:nvSpPr>
          <p:cNvPr id="1053699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990600"/>
            <a:ext cx="8686800" cy="5715000"/>
          </a:xfrm>
        </p:spPr>
        <p:txBody>
          <a:bodyPr/>
          <a:lstStyle/>
          <a:p>
            <a:pPr>
              <a:defRPr/>
            </a:pPr>
            <a:r>
              <a:rPr lang="en-US" dirty="0"/>
              <a:t>XHTML is more strict than HTML</a:t>
            </a:r>
          </a:p>
          <a:p>
            <a:pPr lvl="1">
              <a:defRPr/>
            </a:pPr>
            <a:r>
              <a:rPr lang="en-US" dirty="0"/>
              <a:t>Tags and attribute names must be in lowercase</a:t>
            </a:r>
          </a:p>
          <a:p>
            <a:pPr lvl="1">
              <a:defRPr/>
            </a:pPr>
            <a:r>
              <a:rPr lang="en-US" dirty="0"/>
              <a:t>All tags must be closed (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</a:t>
            </a:r>
            <a:r>
              <a:rPr lang="en-US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br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/&gt;</a:t>
            </a:r>
            <a:r>
              <a:rPr lang="en-US" dirty="0"/>
              <a:t>,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</a:t>
            </a:r>
            <a:r>
              <a:rPr lang="en-US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img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/&gt;</a:t>
            </a:r>
            <a:r>
              <a:rPr lang="en-US" dirty="0"/>
              <a:t>) while HTML allows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</a:t>
            </a:r>
            <a:r>
              <a:rPr lang="en-US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br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&gt;</a:t>
            </a:r>
            <a:r>
              <a:rPr lang="en-US" dirty="0"/>
              <a:t> and </a:t>
            </a:r>
            <a:r>
              <a:rPr lang="en-US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&lt;img&gt;</a:t>
            </a:r>
            <a:r>
              <a:rPr lang="en-US" dirty="0"/>
              <a:t> and implies missing closing tags </a:t>
            </a:r>
            <a:r>
              <a:rPr lang="en-US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(&lt;p&gt;par1 &lt;p&gt;par2</a:t>
            </a:r>
            <a:r>
              <a:rPr lang="en-US" dirty="0"/>
              <a:t>)</a:t>
            </a:r>
          </a:p>
          <a:p>
            <a:pPr lvl="1">
              <a:defRPr/>
            </a:pPr>
            <a:r>
              <a:rPr lang="en-US" dirty="0"/>
              <a:t>XHTML allows only one root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&lt;html&gt;</a:t>
            </a:r>
            <a:r>
              <a:rPr lang="en-US" dirty="0"/>
              <a:t> element (HTML allows more than one)</a:t>
            </a:r>
            <a:endParaRPr lang="bg-BG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pic>
        <p:nvPicPr>
          <p:cNvPr id="86018" name="Picture 2" descr="http://www.validicons.com/OSI_pngs/osi_xhtml_wt_6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21261">
            <a:off x="7017657" y="885481"/>
            <a:ext cx="1494263" cy="747132"/>
          </a:xfrm>
          <a:prstGeom prst="rect">
            <a:avLst/>
          </a:prstGeom>
          <a:noFill/>
        </p:spPr>
      </p:pic>
    </p:spTree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XHTML vs. HTML (2)</a:t>
            </a:r>
            <a:endParaRPr lang="bg-BG" dirty="0"/>
          </a:p>
        </p:txBody>
      </p:sp>
      <p:sp>
        <p:nvSpPr>
          <p:cNvPr id="105472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Many element attributes are deprecated in XHTML, most are moved to CSS </a:t>
            </a:r>
          </a:p>
          <a:p>
            <a:pPr>
              <a:defRPr/>
            </a:pPr>
            <a:r>
              <a:rPr lang="en-US" dirty="0"/>
              <a:t>Attribute minimization is forbidden, e.g.</a:t>
            </a:r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/>
          </a:p>
          <a:p>
            <a:pPr>
              <a:defRPr/>
            </a:pPr>
            <a:r>
              <a:rPr lang="en-US" dirty="0"/>
              <a:t>Note: Web browsers load XHTML faster than HTML and valid code faster than invalid!</a:t>
            </a:r>
            <a:endParaRPr lang="bg-BG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614364" y="3048000"/>
            <a:ext cx="7843836" cy="4247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&lt;input type="checkbox" checked&gt;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09600" y="4071068"/>
            <a:ext cx="7843836" cy="4247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&lt;input type="checkbox" checked="checked" /&gt;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rot="5400000">
            <a:off x="4344698" y="3771900"/>
            <a:ext cx="381000" cy="1588"/>
          </a:xfrm>
          <a:prstGeom prst="straightConnector1">
            <a:avLst/>
          </a:prstGeom>
          <a:ln w="31750">
            <a:solidFill>
              <a:schemeClr val="accent5">
                <a:lumMod val="20000"/>
                <a:lumOff val="8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738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76200"/>
            <a:ext cx="7086600" cy="838200"/>
          </a:xfrm>
        </p:spPr>
        <p:txBody>
          <a:bodyPr/>
          <a:lstStyle/>
          <a:p>
            <a:pPr>
              <a:defRPr/>
            </a:pPr>
            <a:r>
              <a:rPr lang="en-US" dirty="0"/>
              <a:t>The 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&lt;head&gt;</a:t>
            </a:r>
            <a:r>
              <a:rPr lang="en-US" dirty="0"/>
              <a:t> Section</a:t>
            </a:r>
          </a:p>
        </p:txBody>
      </p:sp>
      <p:sp>
        <p:nvSpPr>
          <p:cNvPr id="884739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762000"/>
            <a:ext cx="8686800" cy="5791200"/>
          </a:xfrm>
        </p:spPr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dirty="0"/>
              <a:t>Contains information that doesn’t show directly on the viewable page</a:t>
            </a:r>
          </a:p>
          <a:p>
            <a:pPr>
              <a:lnSpc>
                <a:spcPct val="100000"/>
              </a:lnSpc>
              <a:defRPr/>
            </a:pPr>
            <a:r>
              <a:rPr lang="en-US" dirty="0"/>
              <a:t>Starts after 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&lt;!</a:t>
            </a:r>
            <a:r>
              <a:rPr lang="en-US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doctype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&gt;</a:t>
            </a:r>
            <a:r>
              <a:rPr lang="en-US" dirty="0"/>
              <a:t> declaration</a:t>
            </a:r>
          </a:p>
          <a:p>
            <a:pPr>
              <a:lnSpc>
                <a:spcPct val="100000"/>
              </a:lnSpc>
              <a:defRPr/>
            </a:pPr>
            <a:r>
              <a:rPr lang="en-US" dirty="0"/>
              <a:t>Begins with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&lt;head&gt;</a:t>
            </a:r>
            <a:r>
              <a:rPr lang="en-US" dirty="0"/>
              <a:t> and ends with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&lt;/head&gt;</a:t>
            </a:r>
          </a:p>
          <a:p>
            <a:pPr>
              <a:lnSpc>
                <a:spcPct val="100000"/>
              </a:lnSpc>
              <a:defRPr/>
            </a:pPr>
            <a:r>
              <a:rPr lang="en-US" dirty="0"/>
              <a:t>Contains mandatory single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&lt;title&gt;</a:t>
            </a:r>
            <a:r>
              <a:rPr lang="en-US" dirty="0"/>
              <a:t> tag</a:t>
            </a:r>
          </a:p>
          <a:p>
            <a:pPr>
              <a:lnSpc>
                <a:spcPct val="100000"/>
              </a:lnSpc>
              <a:defRPr/>
            </a:pPr>
            <a:r>
              <a:rPr lang="en-US" dirty="0"/>
              <a:t>Can contain some other tags, e.g.</a:t>
            </a:r>
          </a:p>
          <a:p>
            <a:pPr lvl="1">
              <a:lnSpc>
                <a:spcPct val="100000"/>
              </a:lnSpc>
              <a:defRPr/>
            </a:pP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&lt;meta&gt;</a:t>
            </a:r>
          </a:p>
          <a:p>
            <a:pPr lvl="1">
              <a:lnSpc>
                <a:spcPct val="100000"/>
              </a:lnSpc>
              <a:defRPr/>
            </a:pP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&lt;script&gt;</a:t>
            </a:r>
          </a:p>
          <a:p>
            <a:pPr lvl="1">
              <a:lnSpc>
                <a:spcPct val="100000"/>
              </a:lnSpc>
              <a:defRPr/>
            </a:pP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&lt;style&gt;</a:t>
            </a:r>
          </a:p>
          <a:p>
            <a:pPr lvl="1">
              <a:lnSpc>
                <a:spcPct val="100000"/>
              </a:lnSpc>
              <a:defRPr/>
            </a:pP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&lt;!–- comments --&gt;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7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&lt;head&gt; Section: &lt;title&gt; tag</a:t>
            </a:r>
          </a:p>
        </p:txBody>
      </p:sp>
      <p:sp>
        <p:nvSpPr>
          <p:cNvPr id="886787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066800"/>
            <a:ext cx="8686800" cy="5562600"/>
          </a:xfrm>
        </p:spPr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sz="3000" dirty="0"/>
              <a:t>Title should be placed between </a:t>
            </a:r>
            <a:r>
              <a:rPr lang="en-US" sz="30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&lt;head&gt;</a:t>
            </a:r>
            <a:r>
              <a:rPr lang="en-US" sz="3000" dirty="0"/>
              <a:t> and </a:t>
            </a:r>
            <a:r>
              <a:rPr lang="en-US" sz="30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&lt;/head&gt;</a:t>
            </a:r>
            <a:r>
              <a:rPr lang="en-US" sz="3000" dirty="0"/>
              <a:t> tags</a:t>
            </a:r>
          </a:p>
          <a:p>
            <a:pPr>
              <a:lnSpc>
                <a:spcPct val="100000"/>
              </a:lnSpc>
              <a:defRPr/>
            </a:pPr>
            <a:endParaRPr lang="en-US" sz="3000" dirty="0"/>
          </a:p>
          <a:p>
            <a:pPr>
              <a:lnSpc>
                <a:spcPct val="100000"/>
              </a:lnSpc>
              <a:defRPr/>
            </a:pPr>
            <a:endParaRPr lang="en-US" sz="3000" dirty="0"/>
          </a:p>
          <a:p>
            <a:pPr>
              <a:lnSpc>
                <a:spcPct val="100000"/>
              </a:lnSpc>
              <a:defRPr/>
            </a:pPr>
            <a:endParaRPr lang="en-US" sz="3000" dirty="0"/>
          </a:p>
          <a:p>
            <a:pPr>
              <a:lnSpc>
                <a:spcPct val="100000"/>
              </a:lnSpc>
              <a:defRPr/>
            </a:pPr>
            <a:endParaRPr lang="en-US" sz="3000" dirty="0"/>
          </a:p>
          <a:p>
            <a:pPr>
              <a:lnSpc>
                <a:spcPct val="100000"/>
              </a:lnSpc>
              <a:defRPr/>
            </a:pPr>
            <a:endParaRPr lang="en-US" sz="3000" dirty="0"/>
          </a:p>
          <a:p>
            <a:pPr>
              <a:lnSpc>
                <a:spcPct val="100000"/>
              </a:lnSpc>
              <a:spcBef>
                <a:spcPts val="1800"/>
              </a:spcBef>
              <a:defRPr/>
            </a:pPr>
            <a:r>
              <a:rPr lang="en-US" sz="3000" dirty="0"/>
              <a:t>Used to specify a title in the window title bar</a:t>
            </a:r>
          </a:p>
          <a:p>
            <a:pPr>
              <a:lnSpc>
                <a:spcPct val="100000"/>
              </a:lnSpc>
              <a:defRPr/>
            </a:pPr>
            <a:r>
              <a:rPr lang="en-US" sz="3000" dirty="0"/>
              <a:t>Search engines and people rely on titles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692152" y="2286000"/>
            <a:ext cx="7689848" cy="70173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&lt;title&gt;Telerik Academy – Winter Season 2009/2010 &lt;/title&gt;</a:t>
            </a: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92152" y="3248247"/>
            <a:ext cx="7689848" cy="1933353"/>
          </a:xfrm>
          <a:prstGeom prst="roundRect">
            <a:avLst>
              <a:gd name="adj" fmla="val 2918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8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&lt;head&gt; Section: &lt;meta&gt;</a:t>
            </a:r>
          </a:p>
        </p:txBody>
      </p:sp>
      <p:sp>
        <p:nvSpPr>
          <p:cNvPr id="88883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Meta tags additionally describe the content contained within the page</a:t>
            </a:r>
            <a:endParaRPr lang="en-US" sz="2000" b="0" dirty="0">
              <a:solidFill>
                <a:srgbClr val="42679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ourier New" pitchFamily="49" charset="0"/>
            </a:endParaRP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sp>
        <p:nvSpPr>
          <p:cNvPr id="888836" name="Rectangle 4"/>
          <p:cNvSpPr>
            <a:spLocks noChangeArrowheads="1"/>
          </p:cNvSpPr>
          <p:nvPr/>
        </p:nvSpPr>
        <p:spPr bwMode="auto">
          <a:xfrm>
            <a:off x="609600" y="2420938"/>
            <a:ext cx="7924800" cy="34163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&lt;meta name="description" content="HTML tutorial" /&gt;</a:t>
            </a: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sz="24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&lt;meta name="keywords" content="html, web design, styles" /&gt;</a:t>
            </a: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&lt;meta name="author" content="Chris Brewer" /&gt; </a:t>
            </a: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sz="24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&lt;meta http-equiv="refresh" content="5; url=http://www.telerik.com" /&gt;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&lt;head&gt; Section: &lt;script&gt;</a:t>
            </a:r>
          </a:p>
        </p:txBody>
      </p:sp>
      <p:sp>
        <p:nvSpPr>
          <p:cNvPr id="89088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&lt;script&gt;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 </a:t>
            </a:r>
            <a:r>
              <a:rPr lang="en-US" dirty="0"/>
              <a:t>element is used to embed scripts into an HTML document</a:t>
            </a:r>
          </a:p>
          <a:p>
            <a:pPr lvl="1">
              <a:defRPr/>
            </a:pPr>
            <a:r>
              <a:rPr lang="en-US" dirty="0"/>
              <a:t>Script are executed in the client's Web browser</a:t>
            </a:r>
          </a:p>
          <a:p>
            <a:pPr lvl="1">
              <a:defRPr/>
            </a:pPr>
            <a:r>
              <a:rPr lang="en-US" dirty="0"/>
              <a:t>Scripts can live in 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&lt;head&gt;</a:t>
            </a:r>
            <a:r>
              <a:rPr lang="en-US" dirty="0"/>
              <a:t> and in 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&lt;body&gt;</a:t>
            </a:r>
            <a:r>
              <a:rPr lang="en-US" dirty="0"/>
              <a:t> sections</a:t>
            </a:r>
          </a:p>
          <a:p>
            <a:pPr>
              <a:defRPr/>
            </a:pPr>
            <a:r>
              <a:rPr lang="en-US" dirty="0"/>
              <a:t>Supported client-side scripting languages:</a:t>
            </a:r>
          </a:p>
          <a:p>
            <a:pPr lvl="1">
              <a:defRPr/>
            </a:pPr>
            <a:r>
              <a:rPr lang="en-US" dirty="0"/>
              <a:t>JavaScript (it is not Java!)</a:t>
            </a:r>
          </a:p>
          <a:p>
            <a:pPr lvl="1">
              <a:defRPr/>
            </a:pPr>
            <a:r>
              <a:rPr lang="en-US" dirty="0"/>
              <a:t>VBScript</a:t>
            </a:r>
          </a:p>
          <a:p>
            <a:pPr lvl="1">
              <a:defRPr/>
            </a:pPr>
            <a:r>
              <a:rPr lang="en-US" dirty="0"/>
              <a:t>JScript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1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Table of Contents (2)</a:t>
            </a:r>
            <a:endParaRPr lang="bg-BG" dirty="0"/>
          </a:p>
        </p:txBody>
      </p:sp>
      <p:sp>
        <p:nvSpPr>
          <p:cNvPr id="98611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612775" indent="-514350">
              <a:lnSpc>
                <a:spcPct val="100000"/>
              </a:lnSpc>
              <a:buFont typeface="+mj-lt"/>
              <a:buAutoNum type="arabicPeriod" startAt="2"/>
              <a:defRPr/>
            </a:pPr>
            <a:r>
              <a:rPr lang="en-US" dirty="0"/>
              <a:t>HTML in Details</a:t>
            </a:r>
          </a:p>
          <a:p>
            <a:pPr marL="808038" lvl="1" indent="-361950">
              <a:lnSpc>
                <a:spcPct val="100000"/>
              </a:lnSpc>
              <a:defRPr/>
            </a:pPr>
            <a:r>
              <a:rPr lang="en-US" dirty="0"/>
              <a:t>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&lt;body&gt;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  <a:cs typeface="Consolas" pitchFamily="49" charset="0"/>
              </a:rPr>
              <a:t> </a:t>
            </a:r>
            <a:r>
              <a:rPr lang="en-US" dirty="0"/>
              <a:t>Section</a:t>
            </a:r>
          </a:p>
          <a:p>
            <a:pPr marL="808038" lvl="1" indent="-361950">
              <a:lnSpc>
                <a:spcPct val="100000"/>
              </a:lnSpc>
              <a:defRPr/>
            </a:pPr>
            <a:r>
              <a:rPr lang="en-US" dirty="0"/>
              <a:t>Text Styling and Formatting Tags</a:t>
            </a:r>
          </a:p>
          <a:p>
            <a:pPr marL="808038" lvl="1" indent="-361950">
              <a:lnSpc>
                <a:spcPct val="100000"/>
              </a:lnSpc>
              <a:defRPr/>
            </a:pPr>
            <a:r>
              <a:rPr lang="en-US" dirty="0"/>
              <a:t>Hyperlinks: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&lt;a&gt;</a:t>
            </a:r>
            <a:r>
              <a:rPr lang="en-US" dirty="0"/>
              <a:t>, Hyperlinks and Sections</a:t>
            </a:r>
          </a:p>
          <a:p>
            <a:pPr marL="808038" lvl="1" indent="-361950">
              <a:lnSpc>
                <a:spcPct val="100000"/>
              </a:lnSpc>
              <a:defRPr/>
            </a:pPr>
            <a:r>
              <a:rPr lang="en-US" dirty="0"/>
              <a:t>Images: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</a:t>
            </a:r>
            <a:r>
              <a:rPr lang="en-US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img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808038" lvl="1" indent="-361950">
              <a:lnSpc>
                <a:spcPct val="100000"/>
              </a:lnSpc>
              <a:defRPr/>
            </a:pPr>
            <a:r>
              <a:rPr lang="en-US" dirty="0"/>
              <a:t>Lists: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</a:t>
            </a:r>
            <a:r>
              <a:rPr lang="en-US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ol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&gt;</a:t>
            </a:r>
            <a:r>
              <a:rPr lang="en-US" dirty="0"/>
              <a:t>,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</a:t>
            </a:r>
            <a:r>
              <a:rPr lang="en-US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ul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&gt;</a:t>
            </a:r>
            <a:r>
              <a:rPr lang="en-US" dirty="0"/>
              <a:t> and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&lt;dl&gt;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 startAt="2"/>
              <a:tabLst/>
              <a:defRPr/>
            </a:pPr>
            <a:r>
              <a:rPr lang="en-US" dirty="0"/>
              <a:t>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&lt;div&gt;</a:t>
            </a:r>
            <a:r>
              <a:rPr lang="en-US" dirty="0"/>
              <a:t> and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&lt;span&gt;</a:t>
            </a:r>
            <a:r>
              <a:rPr lang="en-US" dirty="0"/>
              <a:t> elements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 startAt="2"/>
              <a:tabLst/>
              <a:defRPr/>
            </a:pPr>
            <a:r>
              <a:rPr lang="en-US" dirty="0"/>
              <a:t>HTML Tables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 startAt="2"/>
              <a:tabLst/>
              <a:defRPr/>
            </a:pPr>
            <a:r>
              <a:rPr lang="en-US" dirty="0"/>
              <a:t>HTML Forms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</p:spTree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3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The &lt;script&gt; Tag – Example</a:t>
            </a:r>
            <a:endParaRPr lang="bg-BG" dirty="0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  <p:sp>
        <p:nvSpPr>
          <p:cNvPr id="955396" name="Rectangle 4"/>
          <p:cNvSpPr>
            <a:spLocks noChangeArrowheads="1"/>
          </p:cNvSpPr>
          <p:nvPr/>
        </p:nvSpPr>
        <p:spPr bwMode="auto">
          <a:xfrm>
            <a:off x="611188" y="1143000"/>
            <a:ext cx="7850187" cy="529991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&lt;!DOCTYPE HTML&gt;</a:t>
            </a: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&lt;head&gt;</a:t>
            </a: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&lt;title&gt;JavaScript Example&lt;/title&gt;</a:t>
            </a: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&lt;script type="text/javascript"&gt;</a:t>
            </a: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function sayHello() {</a:t>
            </a: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document.write("&lt;p&gt;Hello World!&lt;\/p&gt;");</a:t>
            </a: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}</a:t>
            </a: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&lt;/script&gt;</a:t>
            </a: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&lt;/head&gt;</a:t>
            </a: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&lt;body&gt;</a:t>
            </a: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&lt;script type=</a:t>
            </a: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"text/javascript"&gt;</a:t>
            </a: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sayHello();</a:t>
            </a: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&lt;/script&gt;</a:t>
            </a: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&lt;/body&gt;</a:t>
            </a: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  <p:pic>
        <p:nvPicPr>
          <p:cNvPr id="35844" name="Picture 5" descr="scripts-exampl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581400"/>
            <a:ext cx="4023654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4724400" y="1066800"/>
            <a:ext cx="3733800" cy="5390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2575" indent="-282575" algn="r" eaLnBrk="0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282575" algn="l"/>
              </a:tabLst>
            </a:pPr>
            <a:r>
              <a:rPr lang="en-US" sz="24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scripts-example.html</a:t>
            </a:r>
            <a:endParaRPr lang="en-US" sz="2400" b="1" dirty="0">
              <a:solidFill>
                <a:srgbClr val="CCFF66">
                  <a:lumMod val="40000"/>
                  <a:lumOff val="6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/>
            </a:endParaRPr>
          </a:p>
        </p:txBody>
      </p:sp>
    </p:spTree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9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&lt;head&gt; Section: &lt;style&gt;</a:t>
            </a:r>
          </a:p>
        </p:txBody>
      </p:sp>
      <p:sp>
        <p:nvSpPr>
          <p:cNvPr id="892931" name="Rectangle 3"/>
          <p:cNvSpPr>
            <a:spLocks noGrp="1" noChangeArrowheads="1"/>
          </p:cNvSpPr>
          <p:nvPr>
            <p:ph idx="1"/>
          </p:nvPr>
        </p:nvSpPr>
        <p:spPr>
          <a:xfrm>
            <a:off x="323850" y="1066801"/>
            <a:ext cx="8496300" cy="5505450"/>
          </a:xfrm>
        </p:spPr>
        <p:txBody>
          <a:bodyPr/>
          <a:lstStyle/>
          <a:p>
            <a:pPr>
              <a:defRPr/>
            </a:pPr>
            <a:r>
              <a:rPr lang="en-US" sz="3000" dirty="0"/>
              <a:t>The </a:t>
            </a:r>
            <a:r>
              <a:rPr lang="en-US" sz="30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&lt;style&gt;</a:t>
            </a:r>
            <a:r>
              <a:rPr lang="en-US" sz="3000" dirty="0"/>
              <a:t> element embeds formatting information (CSS styles) into an HTML page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  <p:sp>
        <p:nvSpPr>
          <p:cNvPr id="892933" name="Rectangle 5"/>
          <p:cNvSpPr>
            <a:spLocks noChangeArrowheads="1"/>
          </p:cNvSpPr>
          <p:nvPr/>
        </p:nvSpPr>
        <p:spPr bwMode="auto">
          <a:xfrm>
            <a:off x="609600" y="2286000"/>
            <a:ext cx="7881936" cy="440120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&lt;head&gt;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&lt;style type="text/css"&gt;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p { font-size: 12pt; line-height: 12pt; }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p:first-letter { font-size: 200%; }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span { text-transform: uppercase; }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&lt;/style&gt;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&lt;/head&gt;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&lt;body&gt;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&lt;p&gt;Styles demo.&lt;br /&gt;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&lt;span&gt;Test uppercase&lt;/span&gt;.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&lt;/p&gt;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&lt;/body&gt;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  <p:pic>
        <p:nvPicPr>
          <p:cNvPr id="37893" name="Picture 6" descr="style-exampl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4191000"/>
            <a:ext cx="3230526" cy="22209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4800600" y="2209800"/>
            <a:ext cx="3733800" cy="5390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2575" indent="-282575" algn="r" eaLnBrk="0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282575" algn="l"/>
              </a:tabLst>
            </a:pPr>
            <a:r>
              <a:rPr lang="en-US" sz="24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style-example.html</a:t>
            </a:r>
            <a:endParaRPr lang="en-US" sz="2400" b="1" dirty="0">
              <a:solidFill>
                <a:srgbClr val="CCFF66">
                  <a:lumMod val="40000"/>
                  <a:lumOff val="6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9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Comments: &lt;!-- --&gt; Tag</a:t>
            </a:r>
          </a:p>
        </p:txBody>
      </p:sp>
      <p:sp>
        <p:nvSpPr>
          <p:cNvPr id="894979" name="Rectangle 3"/>
          <p:cNvSpPr>
            <a:spLocks noGrp="1" noChangeArrowheads="1"/>
          </p:cNvSpPr>
          <p:nvPr>
            <p:ph idx="1"/>
          </p:nvPr>
        </p:nvSpPr>
        <p:spPr>
          <a:xfrm>
            <a:off x="323850" y="990600"/>
            <a:ext cx="8496300" cy="5534025"/>
          </a:xfrm>
        </p:spPr>
        <p:txBody>
          <a:bodyPr/>
          <a:lstStyle/>
          <a:p>
            <a:pPr>
              <a:defRPr/>
            </a:pPr>
            <a:r>
              <a:rPr lang="en-US" dirty="0"/>
              <a:t>Comments can exist anywhere between 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&lt;html&gt;&lt;/html&gt;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 </a:t>
            </a:r>
            <a:r>
              <a:rPr lang="en-US" dirty="0"/>
              <a:t>tags</a:t>
            </a:r>
          </a:p>
          <a:p>
            <a:pPr>
              <a:defRPr/>
            </a:pPr>
            <a:r>
              <a:rPr lang="en-US" dirty="0"/>
              <a:t>Comments start with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&lt;!--</a:t>
            </a:r>
            <a:r>
              <a:rPr lang="en-US" dirty="0"/>
              <a:t> and end with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--&gt;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  <p:sp>
        <p:nvSpPr>
          <p:cNvPr id="894980" name="Rectangle 4"/>
          <p:cNvSpPr>
            <a:spLocks noChangeArrowheads="1"/>
          </p:cNvSpPr>
          <p:nvPr/>
        </p:nvSpPr>
        <p:spPr bwMode="auto">
          <a:xfrm>
            <a:off x="688975" y="2928324"/>
            <a:ext cx="7769226" cy="293618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i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&lt;!–- Telerik Logo (a JPG file) --&gt;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&lt;img src="logo.jpg" alt=“Telerik Logo"&gt;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i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&lt;!–- Hyperlink to the web site --&gt;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href="http://telerik.com/"&gt;Telerik&lt;/a&gt;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i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&lt;!–- Show the news table --&gt;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&lt;table class="newstable"&gt;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...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&lt;body&gt; Section: Introduction</a:t>
            </a:r>
          </a:p>
        </p:txBody>
      </p:sp>
      <p:sp>
        <p:nvSpPr>
          <p:cNvPr id="901123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143000"/>
            <a:ext cx="8694738" cy="5486399"/>
          </a:xfrm>
        </p:spPr>
        <p:txBody>
          <a:bodyPr/>
          <a:lstStyle/>
          <a:p>
            <a:pPr>
              <a:defRPr/>
            </a:pPr>
            <a:r>
              <a:rPr lang="en-US" dirty="0"/>
              <a:t>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&lt;body&gt;</a:t>
            </a:r>
            <a:r>
              <a:rPr lang="en-US" dirty="0"/>
              <a:t> section describes the viewable portion of the page</a:t>
            </a:r>
          </a:p>
          <a:p>
            <a:pPr>
              <a:defRPr/>
            </a:pPr>
            <a:r>
              <a:rPr lang="en-US" dirty="0"/>
              <a:t>Starts after 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&lt;head&gt;</a:t>
            </a:r>
            <a:r>
              <a:rPr lang="en-US" dirty="0"/>
              <a:t>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&lt;/head&gt;</a:t>
            </a:r>
            <a:r>
              <a:rPr lang="en-US" dirty="0"/>
              <a:t> section</a:t>
            </a:r>
          </a:p>
          <a:p>
            <a:pPr>
              <a:defRPr/>
            </a:pPr>
            <a:r>
              <a:rPr lang="en-US" dirty="0"/>
              <a:t>Begins with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&lt;body&gt;</a:t>
            </a:r>
            <a:r>
              <a:rPr lang="en-US" dirty="0"/>
              <a:t> and ends with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&lt;/body&gt;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  <p:sp>
        <p:nvSpPr>
          <p:cNvPr id="901124" name="Rectangle 4"/>
          <p:cNvSpPr>
            <a:spLocks noChangeArrowheads="1"/>
          </p:cNvSpPr>
          <p:nvPr/>
        </p:nvSpPr>
        <p:spPr bwMode="auto">
          <a:xfrm>
            <a:off x="688976" y="3733800"/>
            <a:ext cx="7769224" cy="252992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&lt;head&gt;&lt;title&gt;Test page&lt;/title&gt;&lt;/head&gt;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&lt;body&gt;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&lt;!-- This is the Web page body --&gt;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&lt;/body&gt;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314" name="Rectangle 2"/>
          <p:cNvSpPr>
            <a:spLocks noGrp="1" noChangeArrowheads="1"/>
          </p:cNvSpPr>
          <p:nvPr>
            <p:ph type="title"/>
          </p:nvPr>
        </p:nvSpPr>
        <p:spPr/>
        <p:txBody>
          <a:bodyPr anchor="ctr" anchorCtr="0">
            <a:noAutofit/>
          </a:bodyPr>
          <a:lstStyle/>
          <a:p>
            <a:pPr eaLnBrk="0" hangingPunct="0">
              <a:lnSpc>
                <a:spcPts val="4000"/>
              </a:lnSpc>
              <a:defRPr/>
            </a:pPr>
            <a:r>
              <a:rPr 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</a:rPr>
              <a:t>Text Formatting</a:t>
            </a:r>
          </a:p>
        </p:txBody>
      </p:sp>
      <p:sp>
        <p:nvSpPr>
          <p:cNvPr id="90931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31776" y="887412"/>
            <a:ext cx="8683624" cy="5741988"/>
          </a:xfrm>
        </p:spPr>
        <p:txBody>
          <a:bodyPr/>
          <a:lstStyle/>
          <a:p>
            <a:pPr>
              <a:defRPr/>
            </a:pPr>
            <a:r>
              <a:rPr lang="en-US" dirty="0"/>
              <a:t>Text formatting tags modify the text between the opening tag and the closing tag</a:t>
            </a:r>
          </a:p>
          <a:p>
            <a:pPr lvl="1">
              <a:defRPr/>
            </a:pPr>
            <a:r>
              <a:rPr lang="en-US" dirty="0"/>
              <a:t>Ex.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&lt;b&gt;Hello&lt;/b&gt;</a:t>
            </a:r>
            <a:r>
              <a:rPr lang="en-US" dirty="0"/>
              <a:t> makes “Hello” bold</a:t>
            </a:r>
          </a:p>
        </p:txBody>
      </p:sp>
      <p:graphicFrame>
        <p:nvGraphicFramePr>
          <p:cNvPr id="909375" name="Group 63"/>
          <p:cNvGraphicFramePr>
            <a:graphicFrameLocks noGrp="1"/>
          </p:cNvGraphicFramePr>
          <p:nvPr>
            <p:ph sz="half" idx="2"/>
          </p:nvPr>
        </p:nvGraphicFramePr>
        <p:xfrm>
          <a:off x="762000" y="2667000"/>
          <a:ext cx="7543800" cy="3817620"/>
        </p:xfrm>
        <a:graphic>
          <a:graphicData uri="http://schemas.openxmlformats.org/drawingml/2006/table">
            <a:tbl>
              <a:tblPr/>
              <a:tblGrid>
                <a:gridCol w="3886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Consolas" pitchFamily="49" charset="0"/>
                          <a:cs typeface="Consolas" pitchFamily="49" charset="0"/>
                        </a:rPr>
                        <a:t>&lt;b&gt;&lt;/b&gt;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bold</a:t>
                      </a:r>
                      <a:endParaRPr kumimoji="1" 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Consolas" pitchFamily="49" charset="0"/>
                          <a:cs typeface="Consolas" pitchFamily="49" charset="0"/>
                        </a:rPr>
                        <a:t>&lt;i&gt;&lt;/i&gt;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italicized</a:t>
                      </a:r>
                      <a:endParaRPr kumimoji="1" lang="en-US" sz="2000" b="0" i="1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Consolas" pitchFamily="49" charset="0"/>
                          <a:cs typeface="Consolas" pitchFamily="49" charset="0"/>
                        </a:rPr>
                        <a:t>&lt;u&gt;&lt;/u&gt;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0" i="0" u="sng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underlined</a:t>
                      </a:r>
                      <a:endParaRPr kumimoji="1" lang="en-US" sz="2000" b="0" i="0" u="sng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Consolas" pitchFamily="49" charset="0"/>
                          <a:cs typeface="Consolas" pitchFamily="49" charset="0"/>
                        </a:rPr>
                        <a:t>&lt;sup&gt;&lt;/sup&gt;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0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Sample</a:t>
                      </a:r>
                      <a:r>
                        <a:rPr kumimoji="1" lang="en-US" sz="2000" b="0" i="0" u="none" strike="noStrike" cap="none" normalizeH="0" baseline="30000" noProof="1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superscript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Consolas" pitchFamily="49" charset="0"/>
                          <a:cs typeface="Consolas" pitchFamily="49" charset="0"/>
                        </a:rPr>
                        <a:t>&lt;sub&gt;&lt;/sub&gt;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0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Sample</a:t>
                      </a:r>
                      <a:r>
                        <a:rPr kumimoji="1" lang="en-US" sz="2000" b="0" i="0" u="none" strike="noStrike" cap="none" normalizeH="0" baseline="-25000" noProof="1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subscript</a:t>
                      </a:r>
                      <a:endParaRPr kumimoji="1" lang="en-US" sz="2000" b="0" i="0" u="none" strike="noStrike" cap="none" normalizeH="0" baseline="-25000" noProof="1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Consolas" pitchFamily="49" charset="0"/>
                          <a:cs typeface="Consolas" pitchFamily="49" charset="0"/>
                        </a:rPr>
                        <a:t>&lt;strong&gt;&lt;/strong&gt;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strong</a:t>
                      </a:r>
                      <a:endParaRPr kumimoji="1" 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Consolas" pitchFamily="49" charset="0"/>
                          <a:cs typeface="Consolas" pitchFamily="49" charset="0"/>
                        </a:rPr>
                        <a:t>&lt;em&gt;&lt;/em&gt;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Arial" charset="0"/>
                        </a:rPr>
                        <a:t>emphasized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Consolas" pitchFamily="49" charset="0"/>
                          <a:cs typeface="Consolas" pitchFamily="49" charset="0"/>
                        </a:rPr>
                        <a:t>&lt;pre&gt;&lt;/pre&gt;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Courier New" pitchFamily="49" charset="0"/>
                        </a:rPr>
                        <a:t>Preformatted text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Consolas" pitchFamily="49" charset="0"/>
                          <a:cs typeface="Consolas" pitchFamily="49" charset="0"/>
                        </a:rPr>
                        <a:t>&lt;blockquote&gt;&lt;/blockquote&gt;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Courier New" pitchFamily="49" charset="0"/>
                        </a:rPr>
                        <a:t>Quoted text block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Consolas" pitchFamily="49" charset="0"/>
                          <a:cs typeface="Consolas" pitchFamily="49" charset="0"/>
                        </a:rPr>
                        <a:t>&lt;del&gt;&lt;/del&gt;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Arial" charset="0"/>
                        </a:rPr>
                        <a:t>Deleted text – </a:t>
                      </a:r>
                      <a:r>
                        <a:rPr kumimoji="1" lang="en-US" sz="2000" b="0" i="0" u="none" strike="sng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Arial" charset="0"/>
                        </a:rPr>
                        <a:t>strike through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5" name="Slide Number Placeholder 3"/>
          <p:cNvSpPr txBox="1">
            <a:spLocks/>
          </p:cNvSpPr>
          <p:nvPr/>
        </p:nvSpPr>
        <p:spPr>
          <a:xfrm>
            <a:off x="8610600" y="6553200"/>
            <a:ext cx="457200" cy="228600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8452FF4-89E3-4D1B-9927-2DBDC00E58D7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srgbClr val="EBFFC2"/>
                </a:solidFill>
                <a:effectLst/>
                <a:uLnTx/>
                <a:uFillTx/>
                <a:latin typeface="Corbel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EBFFC2"/>
              </a:solidFill>
              <a:effectLst/>
              <a:uLnTx/>
              <a:uFillTx/>
              <a:latin typeface="Corbel" pitchFamily="34" charset="0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Text Formatting – Example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  <p:sp>
        <p:nvSpPr>
          <p:cNvPr id="911365" name="Rectangle 5"/>
          <p:cNvSpPr>
            <a:spLocks noChangeArrowheads="1"/>
          </p:cNvSpPr>
          <p:nvPr/>
        </p:nvSpPr>
        <p:spPr bwMode="auto">
          <a:xfrm>
            <a:off x="531814" y="1221587"/>
            <a:ext cx="8078786" cy="496751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&lt;!DOCTYPE html PUBLIC "-//W3C//DTD XHTML 1.0 Transitional//EN"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"http://www.w3.org/TR/xhtml1/DTD/xhtml1-transitional.dtd"&gt;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&lt;head&gt;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&lt;title&gt;Page Title&lt;/title&gt;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&lt;/head&gt;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&lt;body&gt;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&lt;h1&gt;Notice&lt;/h1&gt;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&lt;p&gt;This is a &lt;em&gt;sample&lt;/em&gt; Web page.&lt;/p&gt;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&lt;p&gt;&lt;pre&gt;Next paragraph: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preformatted.&lt;/pre&gt;&lt;/p&gt;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&lt;h2&gt;More Info&lt;/h2&gt;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&lt;p&gt;Specifically, we’re using XHMTL 1.0 transitional.&lt;br /&gt;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Next line.&lt;/p&gt;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&lt;/body&gt;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  <p:sp>
        <p:nvSpPr>
          <p:cNvPr id="5" name="Rectangle 4"/>
          <p:cNvSpPr/>
          <p:nvPr/>
        </p:nvSpPr>
        <p:spPr>
          <a:xfrm>
            <a:off x="457200" y="695041"/>
            <a:ext cx="3733800" cy="5390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2575" indent="-282575" eaLnBrk="0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282575" algn="l"/>
              </a:tabLst>
            </a:pPr>
            <a:r>
              <a:rPr lang="en-US" sz="24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text-formatting.html</a:t>
            </a:r>
            <a:endParaRPr lang="en-US" sz="2400" b="1" dirty="0">
              <a:solidFill>
                <a:srgbClr val="CCFF66">
                  <a:lumMod val="40000"/>
                  <a:lumOff val="6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Text Formatting – Example (2)</a:t>
            </a: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  <p:sp>
        <p:nvSpPr>
          <p:cNvPr id="911365" name="Rectangle 5"/>
          <p:cNvSpPr>
            <a:spLocks noChangeArrowheads="1"/>
          </p:cNvSpPr>
          <p:nvPr/>
        </p:nvSpPr>
        <p:spPr bwMode="auto">
          <a:xfrm>
            <a:off x="531814" y="1221587"/>
            <a:ext cx="8078786" cy="495071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&lt;!DOCTYPE html PUBLIC "-//W3C//DTD XHTML 1.0 Transitional//EN"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"http://www.w3.org/TR/xhtml1/DTD/xhtml1-transitional.dtd"&gt;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&lt;head&gt;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&lt;title&gt;Page Title&lt;/title&gt;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&lt;/head&gt;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&lt;body&gt;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&lt;h1&gt;Notice&lt;/h1&gt;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&lt;p&gt;This is a &lt;em&gt;sample&lt;/em&gt; Web page.&lt;/p&gt;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&lt;p&gt;&lt;pre&gt;Next paragraph: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preformatted.&lt;/pre&gt;&lt;/p&gt;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&lt;h2&gt;More Info&lt;/h2&gt;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&lt;p&gt;Specifically, we’re using XHMTL 1.0 transitional.&lt;br /&gt;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Next line.&lt;/p&gt;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&lt;/body&gt;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  <p:sp>
        <p:nvSpPr>
          <p:cNvPr id="5" name="Rectangle 4"/>
          <p:cNvSpPr/>
          <p:nvPr/>
        </p:nvSpPr>
        <p:spPr>
          <a:xfrm>
            <a:off x="457200" y="695041"/>
            <a:ext cx="3733800" cy="5390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2575" indent="-282575" eaLnBrk="0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282575" algn="l"/>
              </a:tabLst>
            </a:pPr>
            <a:r>
              <a:rPr lang="en-US" sz="24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text-formatting.html</a:t>
            </a:r>
            <a:endParaRPr lang="en-US" sz="2400" b="1" dirty="0">
              <a:solidFill>
                <a:srgbClr val="CCFF66">
                  <a:lumMod val="40000"/>
                  <a:lumOff val="6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828800"/>
            <a:ext cx="3981450" cy="415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Hyperlinks: &lt;a&gt; Tag</a:t>
            </a:r>
          </a:p>
        </p:txBody>
      </p:sp>
      <p:sp>
        <p:nvSpPr>
          <p:cNvPr id="913411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990600"/>
            <a:ext cx="8686800" cy="5638800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2400"/>
              </a:spcBef>
              <a:defRPr/>
            </a:pPr>
            <a:r>
              <a:rPr lang="en-US" dirty="0"/>
              <a:t>Link to a document called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form.html</a:t>
            </a:r>
            <a:r>
              <a:rPr lang="en-US" dirty="0"/>
              <a:t> on the same server in the same directory:</a:t>
            </a:r>
            <a:br>
              <a:rPr lang="en-US" dirty="0"/>
            </a:br>
            <a:endParaRPr lang="en-US" dirty="0">
              <a:latin typeface="Courier New" pitchFamily="49" charset="0"/>
            </a:endParaRPr>
          </a:p>
          <a:p>
            <a:pPr>
              <a:lnSpc>
                <a:spcPct val="100000"/>
              </a:lnSpc>
              <a:spcBef>
                <a:spcPts val="2400"/>
              </a:spcBef>
              <a:defRPr/>
            </a:pPr>
            <a:r>
              <a:rPr lang="en-US" dirty="0"/>
              <a:t>Link to a document called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parent.html</a:t>
            </a:r>
            <a:r>
              <a:rPr lang="en-US" dirty="0"/>
              <a:t> on the same server in the parent directory:</a:t>
            </a:r>
            <a:br>
              <a:rPr lang="en-US" dirty="0"/>
            </a:br>
            <a:endParaRPr lang="en-US" dirty="0">
              <a:latin typeface="Courier New" pitchFamily="49" charset="0"/>
            </a:endParaRPr>
          </a:p>
          <a:p>
            <a:pPr>
              <a:lnSpc>
                <a:spcPct val="100000"/>
              </a:lnSpc>
              <a:spcBef>
                <a:spcPts val="2400"/>
              </a:spcBef>
              <a:defRPr/>
            </a:pPr>
            <a:r>
              <a:rPr lang="en-US" dirty="0"/>
              <a:t>Link to a document called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cat.html</a:t>
            </a:r>
            <a:r>
              <a:rPr lang="en-US" dirty="0"/>
              <a:t> on the same server in the subdirectory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stuff</a:t>
            </a:r>
            <a:r>
              <a:rPr lang="en-US" dirty="0"/>
              <a:t>:</a:t>
            </a:r>
            <a:endParaRPr lang="en-US" dirty="0">
              <a:latin typeface="Courier New" pitchFamily="49" charset="0"/>
            </a:endParaRP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  <p:sp>
        <p:nvSpPr>
          <p:cNvPr id="913412" name="Rectangle 4"/>
          <p:cNvSpPr>
            <a:spLocks noChangeArrowheads="1"/>
          </p:cNvSpPr>
          <p:nvPr/>
        </p:nvSpPr>
        <p:spPr bwMode="auto">
          <a:xfrm>
            <a:off x="758825" y="2190779"/>
            <a:ext cx="7558088" cy="47622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href="form.html"&gt;Fill Our Form&lt;/a&gt;</a:t>
            </a:r>
          </a:p>
        </p:txBody>
      </p:sp>
      <p:sp>
        <p:nvSpPr>
          <p:cNvPr id="913413" name="Rectangle 5"/>
          <p:cNvSpPr>
            <a:spLocks noChangeArrowheads="1"/>
          </p:cNvSpPr>
          <p:nvPr/>
        </p:nvSpPr>
        <p:spPr bwMode="auto">
          <a:xfrm>
            <a:off x="758825" y="4038600"/>
            <a:ext cx="7558088" cy="4985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href="../parent.html"&gt;Parent&lt;/a&gt;</a:t>
            </a:r>
          </a:p>
        </p:txBody>
      </p:sp>
      <p:sp>
        <p:nvSpPr>
          <p:cNvPr id="913414" name="Rectangle 6"/>
          <p:cNvSpPr>
            <a:spLocks noChangeArrowheads="1"/>
          </p:cNvSpPr>
          <p:nvPr/>
        </p:nvSpPr>
        <p:spPr bwMode="auto">
          <a:xfrm>
            <a:off x="755650" y="5867400"/>
            <a:ext cx="7558088" cy="4985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href="stuff/cat.html"&gt;Catalog&lt;/a&gt;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Hyperlinks: &lt;a&gt; Tag (2)</a:t>
            </a:r>
          </a:p>
        </p:txBody>
      </p:sp>
      <p:sp>
        <p:nvSpPr>
          <p:cNvPr id="915459" name="Text Box 3"/>
          <p:cNvSpPr txBox="1">
            <a:spLocks noGrp="1" noChangeArrowheads="1"/>
          </p:cNvSpPr>
          <p:nvPr>
            <p:ph idx="1"/>
          </p:nvPr>
        </p:nvSpPr>
        <p:spPr>
          <a:effectLst/>
        </p:spPr>
        <p:txBody>
          <a:bodyPr lIns="91436" tIns="45718" rIns="91436" bIns="45718"/>
          <a:lstStyle/>
          <a:p>
            <a:pPr>
              <a:defRPr/>
            </a:pPr>
            <a:r>
              <a:rPr lang="en-US" dirty="0"/>
              <a:t>Link to an external Web site:</a:t>
            </a:r>
            <a:endParaRPr lang="en-US" sz="2800" dirty="0">
              <a:latin typeface="Courier New" pitchFamily="49" charset="0"/>
            </a:endParaRPr>
          </a:p>
          <a:p>
            <a:pPr lvl="1">
              <a:defRPr/>
            </a:pPr>
            <a:endParaRPr lang="en-US" sz="2800" dirty="0"/>
          </a:p>
          <a:p>
            <a:pPr lvl="1">
              <a:spcBef>
                <a:spcPts val="1200"/>
              </a:spcBef>
              <a:defRPr/>
            </a:pPr>
            <a:r>
              <a:rPr lang="en-US" dirty="0"/>
              <a:t>Always use a full URL, including "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http://</a:t>
            </a:r>
            <a:r>
              <a:rPr lang="en-US" dirty="0"/>
              <a:t>", not just "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www.somesite.com</a:t>
            </a:r>
            <a:r>
              <a:rPr lang="en-US" dirty="0"/>
              <a:t>"</a:t>
            </a:r>
          </a:p>
          <a:p>
            <a:pPr lvl="1">
              <a:defRPr/>
            </a:pPr>
            <a:r>
              <a:rPr lang="en-US" dirty="0"/>
              <a:t>Using 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target="_blank"</a:t>
            </a:r>
            <a:r>
              <a:rPr lang="en-US" dirty="0"/>
              <a:t> attribute opens the link in a new window</a:t>
            </a:r>
          </a:p>
          <a:p>
            <a:pPr>
              <a:defRPr/>
            </a:pPr>
            <a:r>
              <a:rPr lang="en-US" dirty="0"/>
              <a:t>Link to an e-mail address: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  <p:sp>
        <p:nvSpPr>
          <p:cNvPr id="915461" name="Rectangle 5"/>
          <p:cNvSpPr>
            <a:spLocks noChangeArrowheads="1"/>
          </p:cNvSpPr>
          <p:nvPr/>
        </p:nvSpPr>
        <p:spPr bwMode="auto">
          <a:xfrm>
            <a:off x="539750" y="1781606"/>
            <a:ext cx="8070850" cy="42819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5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href="http://www.devbg.org" target="_blank"&gt;BASD&lt;/a&gt;</a:t>
            </a:r>
          </a:p>
        </p:txBody>
      </p:sp>
      <p:sp>
        <p:nvSpPr>
          <p:cNvPr id="915462" name="Rectangle 6"/>
          <p:cNvSpPr>
            <a:spLocks noChangeArrowheads="1"/>
          </p:cNvSpPr>
          <p:nvPr/>
        </p:nvSpPr>
        <p:spPr bwMode="auto">
          <a:xfrm>
            <a:off x="539750" y="5388524"/>
            <a:ext cx="8070850" cy="80329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1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href="mailto:bugs@example.com?subject=Bug+Report"&gt;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1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Please report bugs here (by e-mail only)&lt;/a&gt;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4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Hyperlinks: &lt;a&gt; Tag (3)</a:t>
            </a:r>
          </a:p>
        </p:txBody>
      </p:sp>
      <p:sp>
        <p:nvSpPr>
          <p:cNvPr id="959491" name="Text Box 3"/>
          <p:cNvSpPr txBox="1">
            <a:spLocks noGrp="1" noChangeArrowheads="1"/>
          </p:cNvSpPr>
          <p:nvPr>
            <p:ph idx="1"/>
          </p:nvPr>
        </p:nvSpPr>
        <p:spPr>
          <a:xfrm>
            <a:off x="228600" y="914400"/>
            <a:ext cx="8686800" cy="5715000"/>
          </a:xfrm>
          <a:effectLst/>
        </p:spPr>
        <p:txBody>
          <a:bodyPr lIns="91436" tIns="45718" rIns="91436" bIns="45718"/>
          <a:lstStyle/>
          <a:p>
            <a:pPr>
              <a:lnSpc>
                <a:spcPct val="100000"/>
              </a:lnSpc>
              <a:defRPr/>
            </a:pPr>
            <a:r>
              <a:rPr lang="en-US" dirty="0"/>
              <a:t>Link to a document called </a:t>
            </a:r>
            <a:r>
              <a:rPr lang="en-US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apply-now.html</a:t>
            </a:r>
          </a:p>
          <a:p>
            <a:pPr lvl="1">
              <a:lnSpc>
                <a:spcPct val="100000"/>
              </a:lnSpc>
              <a:defRPr/>
            </a:pPr>
            <a:r>
              <a:rPr lang="en-US" sz="2800" dirty="0"/>
              <a:t>On the same server, in same directory</a:t>
            </a:r>
          </a:p>
          <a:p>
            <a:pPr lvl="1">
              <a:lnSpc>
                <a:spcPct val="100000"/>
              </a:lnSpc>
              <a:defRPr/>
            </a:pPr>
            <a:r>
              <a:rPr lang="en-US" sz="2800" dirty="0"/>
              <a:t>Using an image as a link button:</a:t>
            </a:r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en-US" dirty="0"/>
              <a:t>Link to a document called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index.html</a:t>
            </a:r>
          </a:p>
          <a:p>
            <a:pPr lvl="1">
              <a:lnSpc>
                <a:spcPct val="100000"/>
              </a:lnSpc>
              <a:defRPr/>
            </a:pPr>
            <a:r>
              <a:rPr lang="en-US" sz="2800" dirty="0"/>
              <a:t>On the same server</a:t>
            </a:r>
            <a:r>
              <a:rPr lang="bg-BG" sz="2800" dirty="0"/>
              <a:t>, </a:t>
            </a:r>
            <a:r>
              <a:rPr lang="en-US" sz="2800" dirty="0"/>
              <a:t>in the subdirectory </a:t>
            </a:r>
            <a:r>
              <a:rPr lang="en-US" sz="2800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english</a:t>
            </a:r>
            <a:r>
              <a:rPr lang="en-US" sz="2800" dirty="0"/>
              <a:t> of the parent directory: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  <p:sp>
        <p:nvSpPr>
          <p:cNvPr id="959493" name="Rectangle 5"/>
          <p:cNvSpPr>
            <a:spLocks noChangeArrowheads="1"/>
          </p:cNvSpPr>
          <p:nvPr/>
        </p:nvSpPr>
        <p:spPr bwMode="auto">
          <a:xfrm>
            <a:off x="685800" y="2808969"/>
            <a:ext cx="7773988" cy="88248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href="apply-now.html"&gt;&lt;img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src="apply-now-button.jpg" /&gt;&lt;/a&gt;</a:t>
            </a:r>
          </a:p>
        </p:txBody>
      </p:sp>
      <p:sp>
        <p:nvSpPr>
          <p:cNvPr id="959496" name="Rectangle 8"/>
          <p:cNvSpPr>
            <a:spLocks noChangeArrowheads="1"/>
          </p:cNvSpPr>
          <p:nvPr/>
        </p:nvSpPr>
        <p:spPr bwMode="auto">
          <a:xfrm>
            <a:off x="685800" y="5529792"/>
            <a:ext cx="7773988" cy="87100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href="../english/index.html"&gt;Switch to English version&lt;/a&gt;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4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How the Web Works?</a:t>
            </a:r>
          </a:p>
        </p:txBody>
      </p:sp>
      <p:sp>
        <p:nvSpPr>
          <p:cNvPr id="874499" name="Rectangle 3"/>
          <p:cNvSpPr>
            <a:spLocks noGrp="1" noChangeArrowheads="1"/>
          </p:cNvSpPr>
          <p:nvPr>
            <p:ph idx="1"/>
          </p:nvPr>
        </p:nvSpPr>
        <p:spPr>
          <a:xfrm>
            <a:off x="323850" y="1066800"/>
            <a:ext cx="8496300" cy="1371600"/>
          </a:xfrm>
        </p:spPr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dirty="0"/>
              <a:t>WWW use classical client / server architecture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/>
              <a:t>HTTP is text-based request-response protocol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>
                <a:defRPr/>
              </a:pPr>
              <a:t>4</a:t>
            </a:fld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2" name="Group 28"/>
          <p:cNvGrpSpPr>
            <a:grpSpLocks/>
          </p:cNvGrpSpPr>
          <p:nvPr/>
        </p:nvGrpSpPr>
        <p:grpSpPr bwMode="auto">
          <a:xfrm>
            <a:off x="2971800" y="3174562"/>
            <a:ext cx="3352800" cy="676629"/>
            <a:chOff x="1776" y="1680"/>
            <a:chExt cx="1728" cy="352"/>
          </a:xfrm>
          <a:solidFill>
            <a:schemeClr val="accent5">
              <a:lumMod val="60000"/>
              <a:lumOff val="40000"/>
              <a:alpha val="30000"/>
            </a:schemeClr>
          </a:solidFill>
        </p:grpSpPr>
        <p:sp>
          <p:nvSpPr>
            <p:cNvPr id="874525" name="AutoShape 29"/>
            <p:cNvSpPr>
              <a:spLocks noChangeArrowheads="1"/>
            </p:cNvSpPr>
            <p:nvPr/>
          </p:nvSpPr>
          <p:spPr bwMode="auto">
            <a:xfrm>
              <a:off x="1776" y="1680"/>
              <a:ext cx="1728" cy="352"/>
            </a:xfrm>
            <a:custGeom>
              <a:avLst/>
              <a:gdLst>
                <a:gd name="G0" fmla="+- 16200 0 0"/>
                <a:gd name="G1" fmla="+- 5400 0 0"/>
                <a:gd name="G2" fmla="+- 21600 0 5400"/>
                <a:gd name="G3" fmla="+- 10800 0 5400"/>
                <a:gd name="G4" fmla="+- 21600 0 16200"/>
                <a:gd name="G5" fmla="*/ G4 G3 10800"/>
                <a:gd name="G6" fmla="+- 21600 0 G5"/>
                <a:gd name="T0" fmla="*/ 16200 w 21600"/>
                <a:gd name="T1" fmla="*/ 0 h 21600"/>
                <a:gd name="T2" fmla="*/ 0 w 21600"/>
                <a:gd name="T3" fmla="*/ 10800 h 21600"/>
                <a:gd name="T4" fmla="*/ 16200 w 21600"/>
                <a:gd name="T5" fmla="*/ 21600 h 21600"/>
                <a:gd name="T6" fmla="*/ 21600 w 21600"/>
                <a:gd name="T7" fmla="*/ 10800 h 21600"/>
                <a:gd name="T8" fmla="*/ 17694720 60000 65536"/>
                <a:gd name="T9" fmla="*/ 11796480 60000 65536"/>
                <a:gd name="T10" fmla="*/ 5898240 60000 65536"/>
                <a:gd name="T11" fmla="*/ 0 60000 65536"/>
                <a:gd name="T12" fmla="*/ 3375 w 21600"/>
                <a:gd name="T13" fmla="*/ G1 h 21600"/>
                <a:gd name="T14" fmla="*/ G6 w 21600"/>
                <a:gd name="T15" fmla="*/ G2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6200" y="0"/>
                  </a:moveTo>
                  <a:lnTo>
                    <a:pt x="16200" y="5400"/>
                  </a:lnTo>
                  <a:lnTo>
                    <a:pt x="3375" y="5400"/>
                  </a:lnTo>
                  <a:lnTo>
                    <a:pt x="3375" y="16200"/>
                  </a:lnTo>
                  <a:lnTo>
                    <a:pt x="16200" y="16200"/>
                  </a:lnTo>
                  <a:lnTo>
                    <a:pt x="16200" y="21600"/>
                  </a:lnTo>
                  <a:lnTo>
                    <a:pt x="21600" y="10800"/>
                  </a:lnTo>
                  <a:close/>
                </a:path>
                <a:path w="21600" h="21600">
                  <a:moveTo>
                    <a:pt x="1350" y="5400"/>
                  </a:moveTo>
                  <a:lnTo>
                    <a:pt x="1350" y="16200"/>
                  </a:lnTo>
                  <a:lnTo>
                    <a:pt x="2700" y="16200"/>
                  </a:lnTo>
                  <a:lnTo>
                    <a:pt x="2700" y="5400"/>
                  </a:lnTo>
                  <a:close/>
                </a:path>
                <a:path w="21600" h="21600">
                  <a:moveTo>
                    <a:pt x="0" y="5400"/>
                  </a:moveTo>
                  <a:lnTo>
                    <a:pt x="0" y="16200"/>
                  </a:lnTo>
                  <a:lnTo>
                    <a:pt x="675" y="16200"/>
                  </a:lnTo>
                  <a:lnTo>
                    <a:pt x="675" y="5400"/>
                  </a:lnTo>
                  <a:close/>
                </a:path>
              </a:pathLst>
            </a:custGeom>
            <a:grpFill/>
            <a:ln w="12700" cap="sq">
              <a:solidFill>
                <a:schemeClr val="accent5">
                  <a:lumMod val="20000"/>
                  <a:lumOff val="80000"/>
                </a:schemeClr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874526" name="Text Box 30"/>
            <p:cNvSpPr txBox="1">
              <a:spLocks noChangeArrowheads="1"/>
            </p:cNvSpPr>
            <p:nvPr/>
          </p:nvSpPr>
          <p:spPr bwMode="auto">
            <a:xfrm>
              <a:off x="2044" y="1751"/>
              <a:ext cx="1008" cy="208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 algn="ctr">
                <a:lnSpc>
                  <a:spcPct val="100000"/>
                </a:lnSpc>
                <a:spcBef>
                  <a:spcPct val="50000"/>
                </a:spcBef>
                <a:defRPr/>
              </a:pPr>
              <a:r>
                <a:rPr kumimoji="0"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Page request</a:t>
              </a:r>
            </a:p>
          </p:txBody>
        </p:sp>
      </p:grpSp>
      <p:sp>
        <p:nvSpPr>
          <p:cNvPr id="874527" name="Text Box 31"/>
          <p:cNvSpPr txBox="1">
            <a:spLocks noChangeArrowheads="1"/>
          </p:cNvSpPr>
          <p:nvPr/>
        </p:nvSpPr>
        <p:spPr bwMode="auto">
          <a:xfrm>
            <a:off x="304800" y="5279648"/>
            <a:ext cx="2851150" cy="892552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2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Client running a Web Browser</a:t>
            </a:r>
          </a:p>
        </p:txBody>
      </p:sp>
      <p:sp>
        <p:nvSpPr>
          <p:cNvPr id="874528" name="Text Box 32"/>
          <p:cNvSpPr txBox="1">
            <a:spLocks noChangeArrowheads="1"/>
          </p:cNvSpPr>
          <p:nvPr/>
        </p:nvSpPr>
        <p:spPr bwMode="auto">
          <a:xfrm>
            <a:off x="5838824" y="5108138"/>
            <a:ext cx="3000376" cy="1292662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2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Server running Web Server Software   </a:t>
            </a:r>
            <a:r>
              <a:rPr lang="en-US" sz="2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(IIS, Apache, </a:t>
            </a:r>
            <a:r>
              <a:rPr kumimoji="0" lang="en-US" sz="2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etc.)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2971800" y="4211200"/>
            <a:ext cx="3352800" cy="698748"/>
            <a:chOff x="3200400" y="3962400"/>
            <a:chExt cx="2895600" cy="485775"/>
          </a:xfrm>
        </p:grpSpPr>
        <p:sp>
          <p:nvSpPr>
            <p:cNvPr id="874530" name="AutoShape 34"/>
            <p:cNvSpPr>
              <a:spLocks noChangeArrowheads="1"/>
            </p:cNvSpPr>
            <p:nvPr/>
          </p:nvSpPr>
          <p:spPr bwMode="auto">
            <a:xfrm flipH="1">
              <a:off x="3200400" y="3962400"/>
              <a:ext cx="2895600" cy="485775"/>
            </a:xfrm>
            <a:custGeom>
              <a:avLst/>
              <a:gdLst>
                <a:gd name="G0" fmla="+- 16200 0 0"/>
                <a:gd name="G1" fmla="+- 5400 0 0"/>
                <a:gd name="G2" fmla="+- 21600 0 5400"/>
                <a:gd name="G3" fmla="+- 10800 0 5400"/>
                <a:gd name="G4" fmla="+- 21600 0 16200"/>
                <a:gd name="G5" fmla="*/ G4 G3 10800"/>
                <a:gd name="G6" fmla="+- 21600 0 G5"/>
                <a:gd name="T0" fmla="*/ 16200 w 21600"/>
                <a:gd name="T1" fmla="*/ 0 h 21600"/>
                <a:gd name="T2" fmla="*/ 0 w 21600"/>
                <a:gd name="T3" fmla="*/ 10800 h 21600"/>
                <a:gd name="T4" fmla="*/ 16200 w 21600"/>
                <a:gd name="T5" fmla="*/ 21600 h 21600"/>
                <a:gd name="T6" fmla="*/ 21600 w 21600"/>
                <a:gd name="T7" fmla="*/ 10800 h 21600"/>
                <a:gd name="T8" fmla="*/ 17694720 60000 65536"/>
                <a:gd name="T9" fmla="*/ 11796480 60000 65536"/>
                <a:gd name="T10" fmla="*/ 5898240 60000 65536"/>
                <a:gd name="T11" fmla="*/ 0 60000 65536"/>
                <a:gd name="T12" fmla="*/ 3375 w 21600"/>
                <a:gd name="T13" fmla="*/ G1 h 21600"/>
                <a:gd name="T14" fmla="*/ G6 w 21600"/>
                <a:gd name="T15" fmla="*/ G2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6200" y="0"/>
                  </a:moveTo>
                  <a:lnTo>
                    <a:pt x="16200" y="5400"/>
                  </a:lnTo>
                  <a:lnTo>
                    <a:pt x="3375" y="5400"/>
                  </a:lnTo>
                  <a:lnTo>
                    <a:pt x="3375" y="16200"/>
                  </a:lnTo>
                  <a:lnTo>
                    <a:pt x="16200" y="16200"/>
                  </a:lnTo>
                  <a:lnTo>
                    <a:pt x="16200" y="21600"/>
                  </a:lnTo>
                  <a:lnTo>
                    <a:pt x="21600" y="10800"/>
                  </a:lnTo>
                  <a:close/>
                </a:path>
                <a:path w="21600" h="21600">
                  <a:moveTo>
                    <a:pt x="1350" y="5400"/>
                  </a:moveTo>
                  <a:lnTo>
                    <a:pt x="1350" y="16200"/>
                  </a:lnTo>
                  <a:lnTo>
                    <a:pt x="2700" y="16200"/>
                  </a:lnTo>
                  <a:lnTo>
                    <a:pt x="2700" y="5400"/>
                  </a:lnTo>
                  <a:close/>
                </a:path>
                <a:path w="21600" h="21600">
                  <a:moveTo>
                    <a:pt x="0" y="5400"/>
                  </a:moveTo>
                  <a:lnTo>
                    <a:pt x="0" y="16200"/>
                  </a:lnTo>
                  <a:lnTo>
                    <a:pt x="675" y="16200"/>
                  </a:lnTo>
                  <a:lnTo>
                    <a:pt x="675" y="5400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  <a:alpha val="30000"/>
              </a:schemeClr>
            </a:solidFill>
            <a:ln w="12700" cap="sq">
              <a:solidFill>
                <a:schemeClr val="accent5">
                  <a:lumMod val="20000"/>
                  <a:lumOff val="80000"/>
                </a:schemeClr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874531" name="Text Box 35"/>
            <p:cNvSpPr txBox="1">
              <a:spLocks noChangeArrowheads="1"/>
            </p:cNvSpPr>
            <p:nvPr/>
          </p:nvSpPr>
          <p:spPr bwMode="auto">
            <a:xfrm>
              <a:off x="3810001" y="4071918"/>
              <a:ext cx="1950068" cy="278160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square">
              <a:spAutoFit/>
            </a:bodyPr>
            <a:lstStyle/>
            <a:p>
              <a:pPr algn="ctr">
                <a:lnSpc>
                  <a:spcPct val="100000"/>
                </a:lnSpc>
                <a:spcBef>
                  <a:spcPct val="50000"/>
                </a:spcBef>
                <a:defRPr/>
              </a:pPr>
              <a:r>
                <a:rPr kumimoji="0"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Server response</a:t>
              </a:r>
            </a:p>
          </p:txBody>
        </p:sp>
      </p:grpSp>
      <p:sp>
        <p:nvSpPr>
          <p:cNvPr id="874533" name="Text Box 37"/>
          <p:cNvSpPr txBox="1">
            <a:spLocks noChangeArrowheads="1"/>
          </p:cNvSpPr>
          <p:nvPr/>
        </p:nvSpPr>
        <p:spPr bwMode="auto">
          <a:xfrm>
            <a:off x="3875088" y="2819400"/>
            <a:ext cx="1293812" cy="46166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24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HTTP</a:t>
            </a:r>
          </a:p>
        </p:txBody>
      </p:sp>
      <p:sp>
        <p:nvSpPr>
          <p:cNvPr id="874534" name="Text Box 38"/>
          <p:cNvSpPr txBox="1">
            <a:spLocks noChangeArrowheads="1"/>
          </p:cNvSpPr>
          <p:nvPr/>
        </p:nvSpPr>
        <p:spPr bwMode="auto">
          <a:xfrm>
            <a:off x="4310062" y="3971488"/>
            <a:ext cx="947738" cy="40011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20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HTTP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580803" y="2638165"/>
            <a:ext cx="2438400" cy="2438400"/>
            <a:chOff x="228600" y="224864"/>
            <a:chExt cx="2438400" cy="2438400"/>
          </a:xfrm>
        </p:grpSpPr>
        <p:pic>
          <p:nvPicPr>
            <p:cNvPr id="1026" name="Picture 2" descr="http://askyourpc.com/media/blogs/a/images_2/Computer-256x256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228600" y="224864"/>
              <a:ext cx="2438400" cy="2438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36" descr="website-window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975723">
              <a:off x="602640" y="904992"/>
              <a:ext cx="1280241" cy="10657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scene3d>
              <a:camera prst="perspectiveContrastingRightFacing" fov="300000">
                <a:rot lat="21510460" lon="300467" rev="21477836"/>
              </a:camera>
              <a:lightRig rig="threePt" dir="t"/>
            </a:scene3d>
          </p:spPr>
        </p:pic>
      </p:grpSp>
      <p:pic>
        <p:nvPicPr>
          <p:cNvPr id="1028" name="Picture 4" descr="http://www.iconarchive.com/icons/visualpharm/hardware/256/server-icon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3020134"/>
            <a:ext cx="2011804" cy="2011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7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Hyperlinks and Sections</a:t>
            </a:r>
            <a:endParaRPr lang="bg-BG"/>
          </a:p>
        </p:txBody>
      </p:sp>
      <p:sp>
        <p:nvSpPr>
          <p:cNvPr id="97177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sz="3000" dirty="0"/>
              <a:t>Link to another location in the same document:</a:t>
            </a:r>
          </a:p>
          <a:p>
            <a:pPr>
              <a:lnSpc>
                <a:spcPct val="100000"/>
              </a:lnSpc>
              <a:defRPr/>
            </a:pPr>
            <a:endParaRPr lang="en-US" sz="3000" dirty="0"/>
          </a:p>
          <a:p>
            <a:pPr>
              <a:lnSpc>
                <a:spcPct val="100000"/>
              </a:lnSpc>
              <a:defRPr/>
            </a:pPr>
            <a:endParaRPr lang="en-US" sz="3000" dirty="0"/>
          </a:p>
          <a:p>
            <a:pPr>
              <a:lnSpc>
                <a:spcPct val="100000"/>
              </a:lnSpc>
              <a:spcBef>
                <a:spcPts val="1800"/>
              </a:spcBef>
              <a:defRPr/>
            </a:pPr>
            <a:r>
              <a:rPr lang="en-US" sz="3000" dirty="0"/>
              <a:t>Link to a specific location in another document:</a:t>
            </a:r>
            <a:endParaRPr lang="bg-BG" sz="3000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  <p:sp>
        <p:nvSpPr>
          <p:cNvPr id="971780" name="Rectangle 4"/>
          <p:cNvSpPr>
            <a:spLocks noChangeArrowheads="1"/>
          </p:cNvSpPr>
          <p:nvPr/>
        </p:nvSpPr>
        <p:spPr bwMode="auto">
          <a:xfrm>
            <a:off x="614363" y="1752600"/>
            <a:ext cx="7843838" cy="110799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href="#section1"&gt;Go to Introduction&lt;/a&gt;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...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&lt;h2 id="section1"&gt;Introduction&lt;/h2&gt;</a:t>
            </a:r>
          </a:p>
        </p:txBody>
      </p:sp>
      <p:sp>
        <p:nvSpPr>
          <p:cNvPr id="971781" name="Rectangle 5"/>
          <p:cNvSpPr>
            <a:spLocks noChangeArrowheads="1"/>
          </p:cNvSpPr>
          <p:nvPr/>
        </p:nvSpPr>
        <p:spPr bwMode="auto">
          <a:xfrm>
            <a:off x="614363" y="3733800"/>
            <a:ext cx="7843838" cy="261610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href="chapter3.html#section3.1.1"&gt;Go to Section 3.1.1&lt;/a&gt;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&lt;!–- In chapter3.html --&gt;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...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id="section3.1.1"&gt;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&lt;h3&gt;3.1.1. Technical Background&lt;/h3&gt;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&lt;/div&gt;</a:t>
            </a:r>
          </a:p>
        </p:txBody>
      </p:sp>
    </p:spTree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5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Hyperlinks – Example</a:t>
            </a:r>
            <a:endParaRPr lang="bg-BG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  <p:sp>
        <p:nvSpPr>
          <p:cNvPr id="961541" name="Rectangle 5"/>
          <p:cNvSpPr>
            <a:spLocks noChangeArrowheads="1"/>
          </p:cNvSpPr>
          <p:nvPr/>
        </p:nvSpPr>
        <p:spPr bwMode="auto">
          <a:xfrm>
            <a:off x="530226" y="1864816"/>
            <a:ext cx="8080374" cy="415498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href="form.html"&gt;Fill Our Form&lt;/a&gt; &lt;br /&gt;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href="../parent.html"&gt;Parent&lt;/a&gt; &lt;br /&gt;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href="stuff/cat.html"&gt;Catalog&lt;/a&gt; &lt;br /&gt;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href="http://www.devbg.org" target="_blank"&gt;BASD&lt;/a&gt; &lt;br /&gt;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href="mailto:bugs@example.com?subject=Bug Report"&gt;Please report bugs here (by e-mail only)&lt;/a&gt;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&lt;br /&gt;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href="apply-now.html"&gt;&lt;img src="apply-now-button.jpg” /&gt;&lt;/a&gt; &lt;br /&gt;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href="../english/index.html"&gt;Switch to English version&lt;/a&gt; &lt;br /&gt;</a:t>
            </a:r>
          </a:p>
        </p:txBody>
      </p:sp>
      <p:sp>
        <p:nvSpPr>
          <p:cNvPr id="6" name="Rectangle 5"/>
          <p:cNvSpPr/>
          <p:nvPr/>
        </p:nvSpPr>
        <p:spPr>
          <a:xfrm>
            <a:off x="457200" y="1200013"/>
            <a:ext cx="3352800" cy="5525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2575" indent="-282575" eaLnBrk="0" hangingPunct="0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282575" algn="l"/>
              </a:tabLst>
            </a:pPr>
            <a:r>
              <a:rPr lang="en-US" sz="28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hyperlinks.html</a:t>
            </a:r>
            <a:endParaRPr lang="en-US" sz="2800" b="1" dirty="0">
              <a:solidFill>
                <a:srgbClr val="CCFF66">
                  <a:lumMod val="40000"/>
                  <a:lumOff val="6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241200" y="3839760"/>
              <a:ext cx="8715600" cy="14738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1840" y="3830400"/>
                <a:ext cx="8734320" cy="14925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530226" y="1864816"/>
            <a:ext cx="8080374" cy="415498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href="form.html"&gt;Fill Our Form&lt;/a&gt; &lt;br /&gt;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href="../parent.html"&gt;Parent&lt;/a&gt; &lt;br /&gt;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href="stuff/cat.html"&gt;Catalog&lt;/a&gt; &lt;br /&gt;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href="http://www.devbg.org" target="_blank"&gt;BASD&lt;/a&gt; &lt;br /&gt;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href="mailto:bugs@example.com?subject=Bug Report"&gt;Please report bugs here (by e-mail only)&lt;/a&gt;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&lt;br /&gt;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href="apply-now.html"&gt;&lt;img src="apply-now-button.jpg” /&gt;&lt;/a&gt; &lt;br /&gt;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href="../english/index.html"&gt;Switch to English version&lt;/a&gt; &lt;br /&gt;</a:t>
            </a:r>
          </a:p>
        </p:txBody>
      </p:sp>
      <p:sp>
        <p:nvSpPr>
          <p:cNvPr id="8" name="Rectangle 7"/>
          <p:cNvSpPr/>
          <p:nvPr/>
        </p:nvSpPr>
        <p:spPr>
          <a:xfrm>
            <a:off x="457200" y="1200013"/>
            <a:ext cx="3352800" cy="5525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2575" indent="-282575" eaLnBrk="0" hangingPunct="0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282575" algn="l"/>
              </a:tabLst>
            </a:pPr>
            <a:r>
              <a:rPr lang="en-US" sz="28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hyperlinks.html</a:t>
            </a:r>
            <a:endParaRPr lang="en-US" sz="2800" b="1" dirty="0">
              <a:solidFill>
                <a:srgbClr val="CCFF66">
                  <a:lumMod val="40000"/>
                  <a:lumOff val="6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/>
            </a:endParaRPr>
          </a:p>
        </p:txBody>
      </p:sp>
      <p:sp>
        <p:nvSpPr>
          <p:cNvPr id="9625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Hyperlinks – Example (2)</a:t>
            </a:r>
            <a:endParaRPr lang="bg-BG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  <p:pic>
        <p:nvPicPr>
          <p:cNvPr id="53253" name="Picture 4" descr="hyperlink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1628775"/>
            <a:ext cx="5257800" cy="4743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02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152400"/>
            <a:ext cx="7086600" cy="914400"/>
          </a:xfrm>
        </p:spPr>
        <p:txBody>
          <a:bodyPr/>
          <a:lstStyle/>
          <a:p>
            <a:pPr>
              <a:defRPr/>
            </a:pPr>
            <a:r>
              <a:rPr lang="en-US" sz="3800" dirty="0"/>
              <a:t>Links to the Same Document – Example </a:t>
            </a:r>
            <a:endParaRPr lang="bg-BG" sz="3800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  <p:sp>
        <p:nvSpPr>
          <p:cNvPr id="972804" name="Rectangle 4"/>
          <p:cNvSpPr>
            <a:spLocks noChangeArrowheads="1"/>
          </p:cNvSpPr>
          <p:nvPr/>
        </p:nvSpPr>
        <p:spPr bwMode="auto">
          <a:xfrm>
            <a:off x="611188" y="1707952"/>
            <a:ext cx="7848600" cy="461664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&lt;h1&gt;Table of Contents&lt;/h1&gt;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&lt;p&gt;&lt;a href="#section1"&gt;Introduction&lt;/a&gt;&lt;br /&gt;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href="#section2"&gt;Some background&lt;/A&gt;&lt;br /&gt;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href="#section2.1"&gt;Project History&lt;/a&gt;&lt;br /&gt;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...the rest of the table of contents...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&lt;!-- The document text follows here --&gt;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&lt;h2 id="section1"&gt;Introduction&lt;/h2&gt;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... Section 1 follows here ...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&lt;h2 id="section2"&gt;Some background&lt;/h2&gt;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... Section 2 follows here ...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&lt;h3 id="section2.1"&gt;Project History&lt;/h3&gt;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... Section 2.1 follows here ...</a:t>
            </a:r>
          </a:p>
        </p:txBody>
      </p:sp>
      <p:sp>
        <p:nvSpPr>
          <p:cNvPr id="5" name="Rectangle 4"/>
          <p:cNvSpPr/>
          <p:nvPr/>
        </p:nvSpPr>
        <p:spPr>
          <a:xfrm>
            <a:off x="533400" y="1066800"/>
            <a:ext cx="5486400" cy="579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2575" indent="-282575" eaLnBrk="0" hangingPunct="0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282575" algn="l"/>
              </a:tabLst>
            </a:pPr>
            <a:r>
              <a:rPr lang="en-US" sz="28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links-to-same-document.html</a:t>
            </a:r>
            <a:endParaRPr lang="en-US" sz="2800" b="1" dirty="0">
              <a:solidFill>
                <a:srgbClr val="CCFF66">
                  <a:lumMod val="40000"/>
                  <a:lumOff val="6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/>
            </a:endParaRPr>
          </a:p>
        </p:txBody>
      </p:sp>
    </p:spTree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02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152400"/>
            <a:ext cx="7086600" cy="914400"/>
          </a:xfrm>
        </p:spPr>
        <p:txBody>
          <a:bodyPr/>
          <a:lstStyle/>
          <a:p>
            <a:pPr>
              <a:defRPr/>
            </a:pPr>
            <a:r>
              <a:rPr lang="en-US" sz="3800" dirty="0"/>
              <a:t>Links to the Same Document – Example (2) </a:t>
            </a:r>
            <a:endParaRPr lang="bg-BG" sz="3800" dirty="0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  <p:sp>
        <p:nvSpPr>
          <p:cNvPr id="972804" name="Rectangle 4"/>
          <p:cNvSpPr>
            <a:spLocks noChangeArrowheads="1"/>
          </p:cNvSpPr>
          <p:nvPr/>
        </p:nvSpPr>
        <p:spPr bwMode="auto">
          <a:xfrm>
            <a:off x="611188" y="1707952"/>
            <a:ext cx="7848600" cy="459799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&lt;h1&gt;Table of Contents&lt;/h1&gt;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&lt;p&gt;&lt;a href="#section1"&gt;Introduction&lt;/a&gt;&lt;br /&gt;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href="#section2"&gt;Some background&lt;/A&gt;&lt;br /&gt;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href="#section2.1"&gt;Project History&lt;/a&gt;&lt;br /&gt;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...the rest of the table of contents...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&lt;!-- The document text follows here --&gt;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&lt;h2 id="section1"&gt;Introduction&lt;/h2&gt;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... Section 1 follows here ...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&lt;h2 id="section2"&gt;Some background&lt;/h2&gt;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... Section 2 follows here ...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&lt;h3 id="section2.1"&gt;Project History&lt;/h3&gt;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... Section 2.1 follows here ...</a:t>
            </a:r>
          </a:p>
        </p:txBody>
      </p:sp>
      <p:sp>
        <p:nvSpPr>
          <p:cNvPr id="5" name="Rectangle 4"/>
          <p:cNvSpPr/>
          <p:nvPr/>
        </p:nvSpPr>
        <p:spPr>
          <a:xfrm>
            <a:off x="533400" y="1066800"/>
            <a:ext cx="5486400" cy="579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2575" indent="-282575" eaLnBrk="0" hangingPunct="0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282575" algn="l"/>
              </a:tabLst>
            </a:pPr>
            <a:r>
              <a:rPr lang="en-US" sz="28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links-to-same-document.html</a:t>
            </a:r>
            <a:endParaRPr lang="en-US" sz="2800" b="1" dirty="0">
              <a:solidFill>
                <a:srgbClr val="CCFF66">
                  <a:lumMod val="40000"/>
                  <a:lumOff val="6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/>
            </a:endParaRPr>
          </a:p>
        </p:txBody>
      </p:sp>
      <p:pic>
        <p:nvPicPr>
          <p:cNvPr id="6" name="Picture 5" descr="links-to-same-document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0250" y="1844675"/>
            <a:ext cx="6027738" cy="4657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3"/>
          <p:cNvSpPr txBox="1">
            <a:spLocks noChangeArrowheads="1"/>
          </p:cNvSpPr>
          <p:nvPr/>
        </p:nvSpPr>
        <p:spPr>
          <a:xfrm>
            <a:off x="228600" y="914400"/>
            <a:ext cx="8686800" cy="5638800"/>
          </a:xfrm>
          <a:prstGeom prst="rect">
            <a:avLst/>
          </a:prstGeom>
        </p:spPr>
        <p:txBody>
          <a:bodyPr/>
          <a:lstStyle>
            <a:lvl1pPr marL="282575" indent="-282575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/>
              <a:t>Inserting an image with </a:t>
            </a:r>
            <a:r>
              <a:rPr lang="en-US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&lt;img&gt;</a:t>
            </a:r>
            <a:r>
              <a:rPr lang="en-US" dirty="0"/>
              <a:t> tag:</a:t>
            </a:r>
          </a:p>
          <a:p>
            <a:pPr>
              <a:defRPr/>
            </a:pPr>
            <a:endParaRPr lang="en-US" dirty="0"/>
          </a:p>
          <a:p>
            <a:pPr>
              <a:spcBef>
                <a:spcPts val="0"/>
              </a:spcBef>
              <a:defRPr/>
            </a:pPr>
            <a:r>
              <a:rPr lang="en-US" dirty="0"/>
              <a:t>Image attributes:</a:t>
            </a:r>
          </a:p>
          <a:p>
            <a:pPr>
              <a:defRPr/>
            </a:pPr>
            <a:endParaRPr lang="en-US" b="0" dirty="0">
              <a:solidFill>
                <a:srgbClr val="42679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ourier New" pitchFamily="49" charset="0"/>
            </a:endParaRPr>
          </a:p>
          <a:p>
            <a:pPr>
              <a:defRPr/>
            </a:pPr>
            <a:endParaRPr lang="en-US" b="0" dirty="0">
              <a:solidFill>
                <a:srgbClr val="42679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ourier New" pitchFamily="49" charset="0"/>
            </a:endParaRPr>
          </a:p>
          <a:p>
            <a:pPr>
              <a:defRPr/>
            </a:pPr>
            <a:endParaRPr lang="en-US" b="0" dirty="0">
              <a:solidFill>
                <a:srgbClr val="42679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ourier New" pitchFamily="49" charset="0"/>
            </a:endParaRPr>
          </a:p>
          <a:p>
            <a:pPr>
              <a:defRPr/>
            </a:pPr>
            <a:endParaRPr lang="en-US" b="0" dirty="0">
              <a:solidFill>
                <a:srgbClr val="42679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ourier New" pitchFamily="49" charset="0"/>
            </a:endParaRPr>
          </a:p>
          <a:p>
            <a:pPr>
              <a:spcBef>
                <a:spcPts val="1200"/>
              </a:spcBef>
              <a:defRPr/>
            </a:pPr>
            <a:r>
              <a:rPr lang="en-US" dirty="0"/>
              <a:t>Example:</a:t>
            </a:r>
            <a:endParaRPr lang="en-US" b="0" dirty="0">
              <a:solidFill>
                <a:srgbClr val="42679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ourier New" pitchFamily="49" charset="0"/>
            </a:endParaRPr>
          </a:p>
          <a:p>
            <a:pPr>
              <a:defRPr/>
            </a:pPr>
            <a:endParaRPr lang="en-US" b="0" dirty="0">
              <a:solidFill>
                <a:srgbClr val="42679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ourier New" pitchFamily="49" charset="0"/>
            </a:endParaRPr>
          </a:p>
        </p:txBody>
      </p:sp>
      <p:sp>
        <p:nvSpPr>
          <p:cNvPr id="917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0" hangingPunct="0">
              <a:lnSpc>
                <a:spcPts val="4000"/>
              </a:lnSpc>
              <a:defRPr/>
            </a:pPr>
            <a:r>
              <a:rPr 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</a:rPr>
              <a:t>Images: </a:t>
            </a:r>
            <a:r>
              <a:rPr lang="en-US" sz="4000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</a:rPr>
              <a:t>&lt;img&gt;</a:t>
            </a:r>
            <a:r>
              <a:rPr 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</a:rPr>
              <a:t> tag</a:t>
            </a:r>
          </a:p>
        </p:txBody>
      </p:sp>
      <p:graphicFrame>
        <p:nvGraphicFramePr>
          <p:cNvPr id="917538" name="Group 3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24319007"/>
              </p:ext>
            </p:extLst>
          </p:nvPr>
        </p:nvGraphicFramePr>
        <p:xfrm>
          <a:off x="609600" y="2819400"/>
          <a:ext cx="7924800" cy="2049780"/>
        </p:xfrm>
        <a:graphic>
          <a:graphicData uri="http://schemas.openxmlformats.org/drawingml/2006/table">
            <a:tbl>
              <a:tblPr/>
              <a:tblGrid>
                <a:gridCol w="14837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410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src </a:t>
                      </a:r>
                    </a:p>
                  </a:txBody>
                  <a:tcPr marL="96520" marR="96520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  <a:cs typeface="Times New Roman" pitchFamily="18" charset="0"/>
                        </a:rPr>
                        <a:t>Location of image file</a:t>
                      </a:r>
                      <a:r>
                        <a:rPr kumimoji="1" lang="en-US" sz="2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 (relative or absolute)</a:t>
                      </a:r>
                    </a:p>
                  </a:txBody>
                  <a:tcPr marL="96520" marR="96520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alt</a:t>
                      </a:r>
                    </a:p>
                  </a:txBody>
                  <a:tcPr marL="96520" marR="96520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  <a:cs typeface="Times New Roman" pitchFamily="18" charset="0"/>
                        </a:rPr>
                        <a:t>Substitute text for display</a:t>
                      </a:r>
                      <a:r>
                        <a:rPr kumimoji="1" lang="en-US" sz="2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 (e.g. in text mode)</a:t>
                      </a:r>
                    </a:p>
                  </a:txBody>
                  <a:tcPr marL="96520" marR="96520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height </a:t>
                      </a:r>
                    </a:p>
                  </a:txBody>
                  <a:tcPr marL="96520" marR="96520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  <a:cs typeface="Times New Roman" pitchFamily="18" charset="0"/>
                        </a:rPr>
                        <a:t>Number of pixels of the height</a:t>
                      </a:r>
                      <a:endParaRPr kumimoji="1" lang="en-US" sz="2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marL="96520" marR="96520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width </a:t>
                      </a:r>
                    </a:p>
                  </a:txBody>
                  <a:tcPr marL="96520" marR="96520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  <a:cs typeface="Times New Roman" pitchFamily="18" charset="0"/>
                        </a:rPr>
                        <a:t>Number of pixels of the width</a:t>
                      </a:r>
                      <a:endParaRPr kumimoji="1" lang="en-US" sz="2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marL="96520" marR="96520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border </a:t>
                      </a:r>
                    </a:p>
                  </a:txBody>
                  <a:tcPr marL="96520" marR="96520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  <a:cs typeface="Times New Roman" pitchFamily="18" charset="0"/>
                        </a:rPr>
                        <a:t>Size of border, 0 for no border</a:t>
                      </a:r>
                      <a:endParaRPr kumimoji="1" lang="en-US" sz="2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marL="96520" marR="96520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917533" name="Rectangle 29"/>
          <p:cNvSpPr>
            <a:spLocks noChangeArrowheads="1"/>
          </p:cNvSpPr>
          <p:nvPr/>
        </p:nvSpPr>
        <p:spPr bwMode="auto">
          <a:xfrm>
            <a:off x="609600" y="1600200"/>
            <a:ext cx="7924800" cy="4647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&lt;img src="/img/basd-logo.png"&gt;</a:t>
            </a:r>
          </a:p>
        </p:txBody>
      </p:sp>
      <p:sp>
        <p:nvSpPr>
          <p:cNvPr id="917536" name="Rectangle 32"/>
          <p:cNvSpPr>
            <a:spLocks noChangeArrowheads="1"/>
          </p:cNvSpPr>
          <p:nvPr/>
        </p:nvSpPr>
        <p:spPr bwMode="auto">
          <a:xfrm>
            <a:off x="609600" y="6012257"/>
            <a:ext cx="7924800" cy="4647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&lt;img src="./php.png" alt="PHP Logo" /&gt;</a:t>
            </a:r>
          </a:p>
        </p:txBody>
      </p:sp>
      <p:sp>
        <p:nvSpPr>
          <p:cNvPr id="7" name="Slide Number Placeholder 3"/>
          <p:cNvSpPr txBox="1">
            <a:spLocks/>
          </p:cNvSpPr>
          <p:nvPr/>
        </p:nvSpPr>
        <p:spPr>
          <a:xfrm>
            <a:off x="8610600" y="6553200"/>
            <a:ext cx="457200" cy="228600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8452FF4-89E3-4D1B-9927-2DBDC00E58D7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srgbClr val="EBFFC2"/>
                </a:solidFill>
                <a:effectLst/>
                <a:uLnTx/>
                <a:uFillTx/>
                <a:latin typeface="Corbel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EBFFC2"/>
              </a:solidFill>
              <a:effectLst/>
              <a:uLnTx/>
              <a:uFillTx/>
              <a:latin typeface="Corbel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5937639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Miscellaneous Tags</a:t>
            </a:r>
          </a:p>
        </p:txBody>
      </p:sp>
      <p:sp>
        <p:nvSpPr>
          <p:cNvPr id="91955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&lt;hr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/&gt;</a:t>
            </a:r>
            <a:r>
              <a:rPr lang="en-US" dirty="0"/>
              <a:t>: Draws a horizontal rule (line):</a:t>
            </a:r>
          </a:p>
          <a:p>
            <a:pPr>
              <a:defRPr/>
            </a:pPr>
            <a:endParaRPr lang="en-US" b="0" dirty="0">
              <a:solidFill>
                <a:srgbClr val="42679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ourier New" pitchFamily="49" charset="0"/>
            </a:endParaRPr>
          </a:p>
          <a:p>
            <a:pPr>
              <a:defRPr/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&lt;center&gt;&lt;/center&gt;</a:t>
            </a:r>
            <a:r>
              <a:rPr lang="en-US" dirty="0"/>
              <a:t>: Deprecated!</a:t>
            </a:r>
          </a:p>
          <a:p>
            <a:pPr>
              <a:defRPr/>
            </a:pPr>
            <a:endParaRPr lang="en-US" dirty="0"/>
          </a:p>
          <a:p>
            <a:pPr>
              <a:defRPr/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&lt;font&gt;&lt;/font&gt;</a:t>
            </a:r>
            <a:r>
              <a:rPr lang="en-US" dirty="0"/>
              <a:t>: Deprecated!</a:t>
            </a:r>
          </a:p>
          <a:p>
            <a:pPr lvl="1">
              <a:defRPr/>
            </a:pPr>
            <a:endParaRPr lang="en-US" dirty="0"/>
          </a:p>
          <a:p>
            <a:pPr lvl="1">
              <a:defRPr/>
            </a:pPr>
            <a:endParaRPr lang="en-US" dirty="0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46</a:t>
            </a:fld>
            <a:endParaRPr lang="en-US" dirty="0"/>
          </a:p>
        </p:txBody>
      </p:sp>
      <p:sp>
        <p:nvSpPr>
          <p:cNvPr id="919557" name="Rectangle 5"/>
          <p:cNvSpPr>
            <a:spLocks noChangeArrowheads="1"/>
          </p:cNvSpPr>
          <p:nvPr/>
        </p:nvSpPr>
        <p:spPr bwMode="auto">
          <a:xfrm>
            <a:off x="609600" y="1821257"/>
            <a:ext cx="7853364" cy="4647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&lt;hr size="5" width="70%" /&gt;</a:t>
            </a:r>
          </a:p>
        </p:txBody>
      </p:sp>
      <p:sp>
        <p:nvSpPr>
          <p:cNvPr id="919558" name="Rectangle 6"/>
          <p:cNvSpPr>
            <a:spLocks noChangeArrowheads="1"/>
          </p:cNvSpPr>
          <p:nvPr/>
        </p:nvSpPr>
        <p:spPr bwMode="auto">
          <a:xfrm>
            <a:off x="609600" y="3048000"/>
            <a:ext cx="7853364" cy="4647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&lt;center&gt;Hello World!&lt;/center&gt;</a:t>
            </a:r>
          </a:p>
        </p:txBody>
      </p:sp>
      <p:sp>
        <p:nvSpPr>
          <p:cNvPr id="919560" name="Rectangle 8"/>
          <p:cNvSpPr>
            <a:spLocks noChangeArrowheads="1"/>
          </p:cNvSpPr>
          <p:nvPr/>
        </p:nvSpPr>
        <p:spPr bwMode="auto">
          <a:xfrm>
            <a:off x="609600" y="4343400"/>
            <a:ext cx="7853364" cy="83715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&lt;font size="3" color="blue"&gt;Font3&lt;/font&gt;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&lt;font size="+4" color="blue"&gt;Font+4&lt;/font&gt;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5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Miscellaneous Tags – Example</a:t>
            </a:r>
            <a:endParaRPr lang="bg-BG" dirty="0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47</a:t>
            </a:fld>
            <a:endParaRPr lang="en-US" dirty="0"/>
          </a:p>
        </p:txBody>
      </p:sp>
      <p:sp>
        <p:nvSpPr>
          <p:cNvPr id="963588" name="Rectangle 4"/>
          <p:cNvSpPr>
            <a:spLocks noChangeArrowheads="1"/>
          </p:cNvSpPr>
          <p:nvPr/>
        </p:nvSpPr>
        <p:spPr bwMode="auto">
          <a:xfrm>
            <a:off x="684212" y="2027446"/>
            <a:ext cx="7926388" cy="42911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&lt;head&gt;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&lt;title&gt;Miscellaneous Tags Example&lt;/title&gt;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&lt;/head&gt;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&lt;body&gt;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&lt;hr size="5" width="70%" /&gt;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&lt;center&gt;Hello World!&lt;/center&gt;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&lt;font size="3" color="blue"&gt;Font3&lt;/font&gt;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&lt;font size="+4" color="blue"&gt;Font+4&lt;/font&gt;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&lt;/body&gt;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  <p:pic>
        <p:nvPicPr>
          <p:cNvPr id="60420" name="Picture 5" descr="misc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1143000"/>
            <a:ext cx="3569029" cy="2619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580911" y="1447800"/>
            <a:ext cx="5391378" cy="579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2575" indent="-282575" eaLnBrk="0" hangingPunct="0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282575" algn="l"/>
              </a:tabLst>
            </a:pPr>
            <a:r>
              <a:rPr lang="en-US" sz="28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misc.html</a:t>
            </a:r>
            <a:endParaRPr lang="en-US" sz="2800" b="1" dirty="0">
              <a:solidFill>
                <a:srgbClr val="CCFF66">
                  <a:lumMod val="40000"/>
                  <a:lumOff val="6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/>
            </a:endParaRPr>
          </a:p>
        </p:txBody>
      </p:sp>
    </p:spTree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70" name="Text Box 6"/>
          <p:cNvSpPr txBox="1">
            <a:spLocks noChangeArrowheads="1"/>
          </p:cNvSpPr>
          <p:nvPr/>
        </p:nvSpPr>
        <p:spPr bwMode="auto">
          <a:xfrm>
            <a:off x="3492500" y="4937125"/>
            <a:ext cx="2016899" cy="1200329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457200" indent="-457200" eaLnBrk="1" hangingPunct="1">
              <a:lnSpc>
                <a:spcPct val="100000"/>
              </a:lnSpc>
              <a:buFontTx/>
              <a:buAutoNum type="alphaLcPeriod"/>
            </a:pPr>
            <a:r>
              <a:rPr kumimoji="0" lang="en-US" sz="24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Apple</a:t>
            </a:r>
          </a:p>
          <a:p>
            <a:pPr marL="457200" indent="-457200" eaLnBrk="1" hangingPunct="1">
              <a:lnSpc>
                <a:spcPct val="100000"/>
              </a:lnSpc>
              <a:buFontTx/>
              <a:buAutoNum type="alphaLcPeriod"/>
            </a:pPr>
            <a:r>
              <a:rPr kumimoji="0" lang="en-US" sz="24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Orange</a:t>
            </a:r>
          </a:p>
          <a:p>
            <a:pPr marL="457200" indent="-457200" eaLnBrk="1" hangingPunct="1">
              <a:lnSpc>
                <a:spcPct val="100000"/>
              </a:lnSpc>
              <a:buFontTx/>
              <a:buAutoNum type="alphaLcPeriod"/>
            </a:pPr>
            <a:r>
              <a:rPr kumimoji="0" lang="en-US" sz="24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Grapefruit</a:t>
            </a:r>
          </a:p>
        </p:txBody>
      </p:sp>
      <p:sp>
        <p:nvSpPr>
          <p:cNvPr id="921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Ordered Lists: </a:t>
            </a:r>
            <a:r>
              <a:rPr lang="en-US" noProof="1"/>
              <a:t>&lt;ol&gt;</a:t>
            </a:r>
            <a:r>
              <a:rPr lang="en-US" dirty="0"/>
              <a:t> Tag</a:t>
            </a:r>
          </a:p>
        </p:txBody>
      </p:sp>
      <p:sp>
        <p:nvSpPr>
          <p:cNvPr id="921603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914400"/>
            <a:ext cx="8686800" cy="5715000"/>
          </a:xfrm>
        </p:spPr>
        <p:txBody>
          <a:bodyPr/>
          <a:lstStyle/>
          <a:p>
            <a:pPr>
              <a:defRPr/>
            </a:pPr>
            <a:r>
              <a:rPr lang="en-US" sz="3000" dirty="0"/>
              <a:t>Create an </a:t>
            </a:r>
            <a:r>
              <a:rPr lang="en-US" sz="3000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O</a:t>
            </a:r>
            <a:r>
              <a:rPr lang="en-US" sz="3000" dirty="0"/>
              <a:t>rdered </a:t>
            </a:r>
            <a:r>
              <a:rPr lang="en-US" sz="3000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L</a:t>
            </a:r>
            <a:r>
              <a:rPr lang="en-US" sz="3000" dirty="0"/>
              <a:t>ist using </a:t>
            </a:r>
            <a:r>
              <a:rPr lang="en-US" sz="3000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&lt;ol&gt;&lt;/ol&gt;</a:t>
            </a:r>
            <a:r>
              <a:rPr lang="en-US" sz="3000" dirty="0"/>
              <a:t>:</a:t>
            </a:r>
            <a:endParaRPr lang="en-US" sz="3000" noProof="1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>
              <a:defRPr/>
            </a:pPr>
            <a:endParaRPr lang="en-US" sz="3000" noProof="1">
              <a:latin typeface="Courier New" pitchFamily="49" charset="0"/>
            </a:endParaRPr>
          </a:p>
          <a:p>
            <a:pPr>
              <a:defRPr/>
            </a:pPr>
            <a:endParaRPr lang="en-US" sz="3000" dirty="0">
              <a:latin typeface="Courier New" pitchFamily="49" charset="0"/>
            </a:endParaRPr>
          </a:p>
          <a:p>
            <a:pPr>
              <a:defRPr/>
            </a:pPr>
            <a:endParaRPr lang="en-US" sz="3000" b="0" dirty="0">
              <a:solidFill>
                <a:srgbClr val="42679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ourier New" pitchFamily="49" charset="0"/>
            </a:endParaRPr>
          </a:p>
          <a:p>
            <a:pPr>
              <a:defRPr/>
            </a:pPr>
            <a:r>
              <a:rPr lang="en-US" sz="3000" dirty="0"/>
              <a:t>Attribute values for </a:t>
            </a:r>
            <a:r>
              <a:rPr lang="en-US" sz="30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type</a:t>
            </a:r>
            <a:r>
              <a:rPr lang="en-US" sz="3000" dirty="0"/>
              <a:t> are </a:t>
            </a:r>
            <a:r>
              <a:rPr lang="en-US" sz="3000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sz="3000" dirty="0"/>
              <a:t>, </a:t>
            </a:r>
            <a:r>
              <a:rPr lang="en-US" sz="3000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A</a:t>
            </a:r>
            <a:r>
              <a:rPr lang="en-US" sz="3000" dirty="0"/>
              <a:t>, </a:t>
            </a:r>
            <a:r>
              <a:rPr lang="en-US" sz="3000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a</a:t>
            </a:r>
            <a:r>
              <a:rPr lang="en-US" sz="3000" dirty="0"/>
              <a:t>, </a:t>
            </a:r>
            <a:r>
              <a:rPr lang="en-US" sz="3000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I</a:t>
            </a:r>
            <a:r>
              <a:rPr lang="en-US" sz="3000" dirty="0"/>
              <a:t>, or </a:t>
            </a:r>
            <a:r>
              <a:rPr lang="en-US" sz="3000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i</a:t>
            </a:r>
          </a:p>
        </p:txBody>
      </p:sp>
      <p:sp>
        <p:nvSpPr>
          <p:cNvPr id="20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48</a:t>
            </a:fld>
            <a:endParaRPr lang="en-US" dirty="0"/>
          </a:p>
        </p:txBody>
      </p:sp>
      <p:sp>
        <p:nvSpPr>
          <p:cNvPr id="62468" name="Text Box 4"/>
          <p:cNvSpPr txBox="1">
            <a:spLocks noChangeArrowheads="1"/>
          </p:cNvSpPr>
          <p:nvPr/>
        </p:nvSpPr>
        <p:spPr bwMode="auto">
          <a:xfrm>
            <a:off x="457200" y="4041775"/>
            <a:ext cx="2016899" cy="1200329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457200" indent="-457200" eaLnBrk="1" hangingPunct="1">
              <a:lnSpc>
                <a:spcPct val="100000"/>
              </a:lnSpc>
              <a:buFontTx/>
              <a:buAutoNum type="arabicPeriod"/>
            </a:pPr>
            <a:r>
              <a:rPr kumimoji="0" lang="en-US" sz="24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Apple</a:t>
            </a:r>
          </a:p>
          <a:p>
            <a:pPr marL="457200" indent="-457200" eaLnBrk="1" hangingPunct="1">
              <a:lnSpc>
                <a:spcPct val="100000"/>
              </a:lnSpc>
              <a:buFontTx/>
              <a:buAutoNum type="arabicPeriod"/>
            </a:pPr>
            <a:r>
              <a:rPr kumimoji="0" lang="en-US" sz="24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Orange</a:t>
            </a:r>
          </a:p>
          <a:p>
            <a:pPr marL="457200" indent="-457200" eaLnBrk="1" hangingPunct="1">
              <a:lnSpc>
                <a:spcPct val="100000"/>
              </a:lnSpc>
              <a:buFontTx/>
              <a:buAutoNum type="arabicPeriod"/>
            </a:pPr>
            <a:r>
              <a:rPr kumimoji="0" lang="en-US" sz="24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Grapefruit</a:t>
            </a:r>
          </a:p>
        </p:txBody>
      </p:sp>
      <p:sp>
        <p:nvSpPr>
          <p:cNvPr id="62469" name="Text Box 5"/>
          <p:cNvSpPr txBox="1">
            <a:spLocks noChangeArrowheads="1"/>
          </p:cNvSpPr>
          <p:nvPr/>
        </p:nvSpPr>
        <p:spPr bwMode="auto">
          <a:xfrm>
            <a:off x="1479550" y="5370513"/>
            <a:ext cx="2016899" cy="1200329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457200" indent="-457200" eaLnBrk="1" hangingPunct="1">
              <a:lnSpc>
                <a:spcPct val="100000"/>
              </a:lnSpc>
              <a:buFontTx/>
              <a:buAutoNum type="alphaUcPeriod"/>
            </a:pPr>
            <a:r>
              <a:rPr kumimoji="0" lang="en-US" sz="24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Apple</a:t>
            </a:r>
          </a:p>
          <a:p>
            <a:pPr marL="457200" indent="-457200" eaLnBrk="1" hangingPunct="1">
              <a:lnSpc>
                <a:spcPct val="100000"/>
              </a:lnSpc>
              <a:buFontTx/>
              <a:buAutoNum type="alphaUcPeriod"/>
            </a:pPr>
            <a:r>
              <a:rPr lang="en-US" sz="24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Orange</a:t>
            </a:r>
          </a:p>
          <a:p>
            <a:pPr marL="457200" indent="-457200" eaLnBrk="1" hangingPunct="1">
              <a:lnSpc>
                <a:spcPct val="100000"/>
              </a:lnSpc>
              <a:buFontTx/>
              <a:buAutoNum type="alphaUcPeriod"/>
            </a:pPr>
            <a:r>
              <a:rPr kumimoji="0" lang="en-US" sz="24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Grapefruit</a:t>
            </a:r>
          </a:p>
        </p:txBody>
      </p:sp>
      <p:sp>
        <p:nvSpPr>
          <p:cNvPr id="62471" name="Text Box 7"/>
          <p:cNvSpPr txBox="1">
            <a:spLocks noChangeArrowheads="1"/>
          </p:cNvSpPr>
          <p:nvPr/>
        </p:nvSpPr>
        <p:spPr bwMode="auto">
          <a:xfrm>
            <a:off x="5601613" y="5297488"/>
            <a:ext cx="2170787" cy="1200329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609600" indent="-609600" eaLnBrk="1" hangingPunct="1">
              <a:lnSpc>
                <a:spcPct val="100000"/>
              </a:lnSpc>
              <a:buFontTx/>
              <a:buAutoNum type="romanUcPeriod"/>
            </a:pPr>
            <a:r>
              <a:rPr kumimoji="0" lang="en-US" sz="24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Apple</a:t>
            </a:r>
          </a:p>
          <a:p>
            <a:pPr marL="609600" indent="-609600" eaLnBrk="1" hangingPunct="1">
              <a:lnSpc>
                <a:spcPct val="100000"/>
              </a:lnSpc>
              <a:buFontTx/>
              <a:buAutoNum type="romanUcPeriod"/>
            </a:pPr>
            <a:r>
              <a:rPr kumimoji="0" lang="en-US" sz="24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Orange</a:t>
            </a:r>
          </a:p>
          <a:p>
            <a:pPr marL="609600" indent="-609600" eaLnBrk="1" hangingPunct="1">
              <a:lnSpc>
                <a:spcPct val="100000"/>
              </a:lnSpc>
              <a:buFontTx/>
              <a:buAutoNum type="romanUcPeriod"/>
            </a:pPr>
            <a:r>
              <a:rPr kumimoji="0" lang="en-US" sz="24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Grapefruit</a:t>
            </a:r>
          </a:p>
        </p:txBody>
      </p:sp>
      <p:sp>
        <p:nvSpPr>
          <p:cNvPr id="62472" name="Text Box 8"/>
          <p:cNvSpPr txBox="1">
            <a:spLocks noChangeArrowheads="1"/>
          </p:cNvSpPr>
          <p:nvPr/>
        </p:nvSpPr>
        <p:spPr bwMode="auto">
          <a:xfrm>
            <a:off x="6885548" y="4114800"/>
            <a:ext cx="2055371" cy="1200329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495300" indent="-495300" eaLnBrk="1" hangingPunct="1">
              <a:lnSpc>
                <a:spcPct val="100000"/>
              </a:lnSpc>
              <a:buFontTx/>
              <a:buAutoNum type="romanLcPeriod"/>
            </a:pPr>
            <a:r>
              <a:rPr kumimoji="0" lang="en-US" sz="24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Apple</a:t>
            </a:r>
          </a:p>
          <a:p>
            <a:pPr marL="495300" indent="-495300" eaLnBrk="1" hangingPunct="1">
              <a:lnSpc>
                <a:spcPct val="100000"/>
              </a:lnSpc>
              <a:buFontTx/>
              <a:buAutoNum type="romanLcPeriod"/>
            </a:pPr>
            <a:r>
              <a:rPr kumimoji="0" lang="en-US" sz="24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Orange</a:t>
            </a:r>
          </a:p>
          <a:p>
            <a:pPr marL="495300" indent="-495300" eaLnBrk="1" hangingPunct="1">
              <a:lnSpc>
                <a:spcPct val="100000"/>
              </a:lnSpc>
              <a:buFontTx/>
              <a:buAutoNum type="romanLcPeriod"/>
            </a:pPr>
            <a:r>
              <a:rPr kumimoji="0" lang="en-US" sz="24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Grapefruit</a:t>
            </a:r>
          </a:p>
        </p:txBody>
      </p:sp>
      <p:sp>
        <p:nvSpPr>
          <p:cNvPr id="921609" name="Line 9"/>
          <p:cNvSpPr>
            <a:spLocks noChangeShapeType="1"/>
          </p:cNvSpPr>
          <p:nvPr/>
        </p:nvSpPr>
        <p:spPr bwMode="auto">
          <a:xfrm flipH="1">
            <a:off x="914399" y="3859619"/>
            <a:ext cx="4465673" cy="1020725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stealth" w="lg" len="lg"/>
          </a:ln>
          <a:effectLst/>
        </p:spPr>
        <p:txBody>
          <a:bodyPr wrap="none"/>
          <a:lstStyle/>
          <a:p>
            <a:pPr>
              <a:defRPr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21610" name="Oval 10"/>
          <p:cNvSpPr>
            <a:spLocks noChangeArrowheads="1"/>
          </p:cNvSpPr>
          <p:nvPr/>
        </p:nvSpPr>
        <p:spPr bwMode="auto">
          <a:xfrm>
            <a:off x="347332" y="4000500"/>
            <a:ext cx="539750" cy="1333500"/>
          </a:xfrm>
          <a:prstGeom prst="ellips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21611" name="Line 11"/>
          <p:cNvSpPr>
            <a:spLocks noChangeShapeType="1"/>
          </p:cNvSpPr>
          <p:nvPr/>
        </p:nvSpPr>
        <p:spPr bwMode="auto">
          <a:xfrm flipH="1">
            <a:off x="1889089" y="3886200"/>
            <a:ext cx="3902109" cy="1519813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stealth" w="lg" len="lg"/>
          </a:ln>
          <a:effectLst/>
        </p:spPr>
        <p:txBody>
          <a:bodyPr wrap="none"/>
          <a:lstStyle/>
          <a:p>
            <a:pPr>
              <a:defRPr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21612" name="Oval 12"/>
          <p:cNvSpPr>
            <a:spLocks noChangeArrowheads="1"/>
          </p:cNvSpPr>
          <p:nvPr/>
        </p:nvSpPr>
        <p:spPr bwMode="auto">
          <a:xfrm>
            <a:off x="1408653" y="5294313"/>
            <a:ext cx="560823" cy="1371600"/>
          </a:xfrm>
          <a:prstGeom prst="ellips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21613" name="Line 13"/>
          <p:cNvSpPr>
            <a:spLocks noChangeShapeType="1"/>
          </p:cNvSpPr>
          <p:nvPr/>
        </p:nvSpPr>
        <p:spPr bwMode="auto">
          <a:xfrm flipH="1">
            <a:off x="3868613" y="3859619"/>
            <a:ext cx="2351433" cy="1184654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stealth" w="lg" len="lg"/>
          </a:ln>
          <a:effectLst/>
        </p:spPr>
        <p:txBody>
          <a:bodyPr wrap="none"/>
          <a:lstStyle/>
          <a:p>
            <a:pPr>
              <a:defRPr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21614" name="Oval 14"/>
          <p:cNvSpPr>
            <a:spLocks noChangeArrowheads="1"/>
          </p:cNvSpPr>
          <p:nvPr/>
        </p:nvSpPr>
        <p:spPr bwMode="auto">
          <a:xfrm>
            <a:off x="3394598" y="4941906"/>
            <a:ext cx="577850" cy="1276350"/>
          </a:xfrm>
          <a:prstGeom prst="ellips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21615" name="Line 15"/>
          <p:cNvSpPr>
            <a:spLocks noChangeShapeType="1"/>
          </p:cNvSpPr>
          <p:nvPr/>
        </p:nvSpPr>
        <p:spPr bwMode="auto">
          <a:xfrm flipH="1">
            <a:off x="5908431" y="3886200"/>
            <a:ext cx="797168" cy="1348991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stealth" w="lg" len="lg"/>
          </a:ln>
          <a:effectLst/>
        </p:spPr>
        <p:txBody>
          <a:bodyPr wrap="none"/>
          <a:lstStyle/>
          <a:p>
            <a:pPr>
              <a:defRPr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21616" name="Oval 16"/>
          <p:cNvSpPr>
            <a:spLocks noChangeArrowheads="1"/>
          </p:cNvSpPr>
          <p:nvPr/>
        </p:nvSpPr>
        <p:spPr bwMode="auto">
          <a:xfrm>
            <a:off x="5506496" y="5221288"/>
            <a:ext cx="639763" cy="1371600"/>
          </a:xfrm>
          <a:prstGeom prst="ellips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21617" name="Line 17"/>
          <p:cNvSpPr>
            <a:spLocks noChangeShapeType="1"/>
          </p:cNvSpPr>
          <p:nvPr/>
        </p:nvSpPr>
        <p:spPr bwMode="auto">
          <a:xfrm flipH="1">
            <a:off x="7219507" y="3912781"/>
            <a:ext cx="244548" cy="223284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stealth" w="lg" len="lg"/>
          </a:ln>
          <a:effectLst/>
        </p:spPr>
        <p:txBody>
          <a:bodyPr wrap="none"/>
          <a:lstStyle/>
          <a:p>
            <a:pPr>
              <a:defRPr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21618" name="Oval 18"/>
          <p:cNvSpPr>
            <a:spLocks noChangeArrowheads="1"/>
          </p:cNvSpPr>
          <p:nvPr/>
        </p:nvSpPr>
        <p:spPr bwMode="auto">
          <a:xfrm>
            <a:off x="6781800" y="4122738"/>
            <a:ext cx="612776" cy="1260474"/>
          </a:xfrm>
          <a:prstGeom prst="ellips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21620" name="Rectangle 20"/>
          <p:cNvSpPr>
            <a:spLocks noChangeArrowheads="1"/>
          </p:cNvSpPr>
          <p:nvPr/>
        </p:nvSpPr>
        <p:spPr bwMode="auto">
          <a:xfrm>
            <a:off x="538163" y="1586354"/>
            <a:ext cx="8066087" cy="176644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&lt;ol type="1"&gt;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&lt;li&gt;Apple&lt;/li&gt;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&lt;li&gt;Orange&lt;/li&gt;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&lt;li&gt;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Grapefruit</a:t>
            </a:r>
            <a:r>
              <a:rPr lang="it-IT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&lt;/li&gt;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&lt;/ol&gt;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3900" dirty="0"/>
              <a:t>Unordered Lists: </a:t>
            </a:r>
            <a:r>
              <a:rPr lang="en-US" sz="3900" noProof="1"/>
              <a:t>&lt;</a:t>
            </a:r>
            <a:r>
              <a:rPr lang="en-US" sz="3900" dirty="0"/>
              <a:t>u</a:t>
            </a:r>
            <a:r>
              <a:rPr lang="en-US" sz="3900" noProof="1"/>
              <a:t>l&gt;</a:t>
            </a:r>
            <a:r>
              <a:rPr lang="en-US" sz="3900" dirty="0"/>
              <a:t> Tag</a:t>
            </a:r>
          </a:p>
        </p:txBody>
      </p:sp>
      <p:sp>
        <p:nvSpPr>
          <p:cNvPr id="923651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914400"/>
            <a:ext cx="8686800" cy="5791200"/>
          </a:xfrm>
        </p:spPr>
        <p:txBody>
          <a:bodyPr/>
          <a:lstStyle/>
          <a:p>
            <a:pPr>
              <a:lnSpc>
                <a:spcPts val="3600"/>
              </a:lnSpc>
              <a:defRPr/>
            </a:pPr>
            <a:r>
              <a:rPr lang="en-US" dirty="0"/>
              <a:t>Create an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U</a:t>
            </a:r>
            <a:r>
              <a:rPr lang="en-US" dirty="0"/>
              <a:t>nordered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L</a:t>
            </a:r>
            <a:r>
              <a:rPr lang="en-US" dirty="0"/>
              <a:t>ist using </a:t>
            </a:r>
            <a:r>
              <a:rPr lang="en-US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&lt;ul&gt;&lt;/ul&gt;</a:t>
            </a:r>
            <a:r>
              <a:rPr lang="en-US" dirty="0"/>
              <a:t>:</a:t>
            </a:r>
            <a:endParaRPr lang="en-US" noProof="1">
              <a:latin typeface="Courier New" pitchFamily="49" charset="0"/>
            </a:endParaRPr>
          </a:p>
          <a:p>
            <a:pPr>
              <a:lnSpc>
                <a:spcPts val="3600"/>
              </a:lnSpc>
              <a:defRPr/>
            </a:pPr>
            <a:endParaRPr lang="en-US" b="0" noProof="1">
              <a:solidFill>
                <a:srgbClr val="42679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ourier New" pitchFamily="49" charset="0"/>
            </a:endParaRPr>
          </a:p>
          <a:p>
            <a:pPr>
              <a:lnSpc>
                <a:spcPts val="3600"/>
              </a:lnSpc>
              <a:defRPr/>
            </a:pPr>
            <a:endParaRPr lang="en-US" b="0" dirty="0">
              <a:solidFill>
                <a:srgbClr val="42679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ourier New" pitchFamily="49" charset="0"/>
            </a:endParaRPr>
          </a:p>
          <a:p>
            <a:pPr>
              <a:lnSpc>
                <a:spcPts val="3600"/>
              </a:lnSpc>
              <a:defRPr/>
            </a:pPr>
            <a:endParaRPr lang="en-US" dirty="0"/>
          </a:p>
          <a:p>
            <a:pPr>
              <a:lnSpc>
                <a:spcPts val="3600"/>
              </a:lnSpc>
              <a:defRPr/>
            </a:pPr>
            <a:r>
              <a:rPr lang="en-US" dirty="0"/>
              <a:t>Attribute values for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type</a:t>
            </a:r>
            <a:r>
              <a:rPr lang="en-US" dirty="0"/>
              <a:t> are:</a:t>
            </a:r>
          </a:p>
          <a:p>
            <a:pPr lvl="1">
              <a:lnSpc>
                <a:spcPts val="3600"/>
              </a:lnSpc>
              <a:defRPr/>
            </a:pP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disc</a:t>
            </a:r>
            <a:r>
              <a:rPr lang="en-US" sz="2800" dirty="0"/>
              <a:t>, </a:t>
            </a: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circle</a:t>
            </a:r>
            <a:r>
              <a:rPr lang="en-US" sz="2800" dirty="0"/>
              <a:t> or </a:t>
            </a: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square</a:t>
            </a:r>
          </a:p>
        </p:txBody>
      </p:sp>
      <p:sp>
        <p:nvSpPr>
          <p:cNvPr id="1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49</a:t>
            </a:fld>
            <a:endParaRPr lang="en-US" dirty="0"/>
          </a:p>
        </p:txBody>
      </p:sp>
      <p:sp>
        <p:nvSpPr>
          <p:cNvPr id="923652" name="Line 4"/>
          <p:cNvSpPr>
            <a:spLocks noChangeShapeType="1"/>
          </p:cNvSpPr>
          <p:nvPr/>
        </p:nvSpPr>
        <p:spPr bwMode="auto">
          <a:xfrm flipH="1">
            <a:off x="782096" y="4419600"/>
            <a:ext cx="381000" cy="457200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 type="none" w="lg" len="sm"/>
            <a:tailEnd type="stealth" w="lg" len="lg"/>
          </a:ln>
          <a:effectLst/>
        </p:spPr>
        <p:txBody>
          <a:bodyPr wrap="none"/>
          <a:lstStyle/>
          <a:p>
            <a:pPr>
              <a:defRPr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23653" name="Line 5"/>
          <p:cNvSpPr>
            <a:spLocks noChangeShapeType="1"/>
          </p:cNvSpPr>
          <p:nvPr/>
        </p:nvSpPr>
        <p:spPr bwMode="auto">
          <a:xfrm>
            <a:off x="4571207" y="4419600"/>
            <a:ext cx="1657097" cy="619648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 type="none" w="lg" len="sm"/>
            <a:tailEnd type="stealth" w="lg" len="lg"/>
          </a:ln>
          <a:effectLst/>
        </p:spPr>
        <p:txBody>
          <a:bodyPr wrap="none"/>
          <a:lstStyle/>
          <a:p>
            <a:pPr>
              <a:defRPr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23654" name="Line 6"/>
          <p:cNvSpPr>
            <a:spLocks noChangeShapeType="1"/>
          </p:cNvSpPr>
          <p:nvPr/>
        </p:nvSpPr>
        <p:spPr bwMode="auto">
          <a:xfrm>
            <a:off x="2667000" y="4419600"/>
            <a:ext cx="818104" cy="685800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 type="none" w="lg" len="sm"/>
            <a:tailEnd type="stealth" w="lg" len="lg"/>
          </a:ln>
          <a:effectLst/>
        </p:spPr>
        <p:txBody>
          <a:bodyPr wrap="none"/>
          <a:lstStyle/>
          <a:p>
            <a:pPr>
              <a:defRPr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3495" name="Text Box 7"/>
          <p:cNvSpPr txBox="1">
            <a:spLocks noChangeArrowheads="1"/>
          </p:cNvSpPr>
          <p:nvPr/>
        </p:nvSpPr>
        <p:spPr bwMode="auto">
          <a:xfrm>
            <a:off x="563544" y="4876800"/>
            <a:ext cx="1676400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buFontTx/>
              <a:buChar char="•"/>
            </a:pPr>
            <a:r>
              <a:rPr kumimoji="0" lang="en-US" sz="24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  Apple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buFontTx/>
              <a:buChar char="•"/>
            </a:pPr>
            <a:r>
              <a:rPr kumimoji="0" lang="en-US" sz="24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  Orange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buFontTx/>
              <a:buChar char="•"/>
            </a:pPr>
            <a:r>
              <a:rPr kumimoji="0" lang="en-US" sz="24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  Pear</a:t>
            </a:r>
          </a:p>
        </p:txBody>
      </p:sp>
      <p:sp>
        <p:nvSpPr>
          <p:cNvPr id="63496" name="Text Box 8"/>
          <p:cNvSpPr txBox="1">
            <a:spLocks noChangeArrowheads="1"/>
          </p:cNvSpPr>
          <p:nvPr/>
        </p:nvSpPr>
        <p:spPr bwMode="auto">
          <a:xfrm>
            <a:off x="3485104" y="4876800"/>
            <a:ext cx="1905000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buFontTx/>
              <a:buChar char="o"/>
            </a:pPr>
            <a:r>
              <a:rPr kumimoji="0" lang="en-US" sz="24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  Apple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buFontTx/>
              <a:buChar char="o"/>
            </a:pPr>
            <a:r>
              <a:rPr kumimoji="0" lang="en-US" sz="24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  Orange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buFontTx/>
              <a:buChar char="o"/>
            </a:pPr>
            <a:r>
              <a:rPr kumimoji="0" lang="en-US" sz="24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  Pear</a:t>
            </a:r>
          </a:p>
        </p:txBody>
      </p:sp>
      <p:sp>
        <p:nvSpPr>
          <p:cNvPr id="63497" name="Text Box 9"/>
          <p:cNvSpPr txBox="1">
            <a:spLocks noChangeArrowheads="1"/>
          </p:cNvSpPr>
          <p:nvPr/>
        </p:nvSpPr>
        <p:spPr bwMode="auto">
          <a:xfrm>
            <a:off x="6227763" y="4945063"/>
            <a:ext cx="1905000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buFont typeface="Wingdings" pitchFamily="2" charset="2"/>
              <a:buChar char="§"/>
            </a:pPr>
            <a:r>
              <a:rPr kumimoji="0" lang="en-US" sz="24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  Apple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buFont typeface="Wingdings" pitchFamily="2" charset="2"/>
              <a:buChar char="§"/>
            </a:pPr>
            <a:r>
              <a:rPr kumimoji="0" lang="en-US" sz="24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  Orange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buFont typeface="Wingdings" pitchFamily="2" charset="2"/>
              <a:buChar char="§"/>
            </a:pPr>
            <a:r>
              <a:rPr kumimoji="0" lang="en-US" sz="24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  Pear</a:t>
            </a:r>
          </a:p>
        </p:txBody>
      </p:sp>
      <p:sp>
        <p:nvSpPr>
          <p:cNvPr id="923658" name="Oval 10"/>
          <p:cNvSpPr>
            <a:spLocks noChangeArrowheads="1"/>
          </p:cNvSpPr>
          <p:nvPr/>
        </p:nvSpPr>
        <p:spPr bwMode="auto">
          <a:xfrm>
            <a:off x="533400" y="4868863"/>
            <a:ext cx="358776" cy="1655762"/>
          </a:xfrm>
          <a:prstGeom prst="ellips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23659" name="Oval 11"/>
          <p:cNvSpPr>
            <a:spLocks noChangeArrowheads="1"/>
          </p:cNvSpPr>
          <p:nvPr/>
        </p:nvSpPr>
        <p:spPr bwMode="auto">
          <a:xfrm>
            <a:off x="6172200" y="4868863"/>
            <a:ext cx="447676" cy="1676400"/>
          </a:xfrm>
          <a:prstGeom prst="ellips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23660" name="Oval 12"/>
          <p:cNvSpPr>
            <a:spLocks noChangeArrowheads="1"/>
          </p:cNvSpPr>
          <p:nvPr/>
        </p:nvSpPr>
        <p:spPr bwMode="auto">
          <a:xfrm>
            <a:off x="3449096" y="4884233"/>
            <a:ext cx="431800" cy="1600200"/>
          </a:xfrm>
          <a:prstGeom prst="ellips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23662" name="Rectangle 14"/>
          <p:cNvSpPr>
            <a:spLocks noChangeArrowheads="1"/>
          </p:cNvSpPr>
          <p:nvPr/>
        </p:nvSpPr>
        <p:spPr bwMode="auto">
          <a:xfrm>
            <a:off x="608013" y="1524000"/>
            <a:ext cx="7926388" cy="178510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&lt;ul type="disk"&gt;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&lt;li&gt;Apple&lt;/li&gt;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&lt;li&gt;Orange&lt;/li&gt;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&lt;li&gt;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Grapefruit</a:t>
            </a:r>
            <a:r>
              <a:rPr lang="it-IT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&lt;/li&gt;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&lt;/ul&gt;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5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What is a Web Page?</a:t>
            </a:r>
          </a:p>
        </p:txBody>
      </p:sp>
      <p:sp>
        <p:nvSpPr>
          <p:cNvPr id="87654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Web pages</a:t>
            </a:r>
            <a:r>
              <a:rPr lang="en-US" dirty="0"/>
              <a:t> are text files containing HTML</a:t>
            </a:r>
          </a:p>
          <a:p>
            <a:pPr>
              <a:defRPr/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HTML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/>
              <a:t>– </a:t>
            </a:r>
            <a:r>
              <a:rPr lang="en-US" u="sng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H</a:t>
            </a:r>
            <a:r>
              <a:rPr lang="en-US" dirty="0"/>
              <a:t>yper </a:t>
            </a:r>
            <a:r>
              <a:rPr lang="en-US" u="sng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T</a:t>
            </a:r>
            <a:r>
              <a:rPr lang="en-US" dirty="0"/>
              <a:t>ext </a:t>
            </a:r>
            <a:r>
              <a:rPr lang="en-US" u="sng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M</a:t>
            </a:r>
            <a:r>
              <a:rPr lang="en-US" dirty="0"/>
              <a:t>arkup </a:t>
            </a:r>
            <a:r>
              <a:rPr lang="en-US" u="sng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L</a:t>
            </a:r>
            <a:r>
              <a:rPr lang="en-US" dirty="0"/>
              <a:t>anguage</a:t>
            </a:r>
          </a:p>
          <a:p>
            <a:pPr lvl="1">
              <a:defRPr/>
            </a:pPr>
            <a:r>
              <a:rPr lang="en-US" dirty="0"/>
              <a:t>A notation for describing</a:t>
            </a:r>
          </a:p>
          <a:p>
            <a:pPr lvl="2">
              <a:defRPr/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document structure</a:t>
            </a:r>
            <a:r>
              <a:rPr lang="en-US" dirty="0"/>
              <a:t> (semantic markup)</a:t>
            </a:r>
          </a:p>
          <a:p>
            <a:pPr lvl="2">
              <a:defRPr/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formatting</a:t>
            </a:r>
            <a:r>
              <a:rPr lang="en-US" dirty="0"/>
              <a:t> (presentation markup)</a:t>
            </a:r>
          </a:p>
          <a:p>
            <a:pPr lvl="1">
              <a:defRPr/>
            </a:pPr>
            <a:r>
              <a:rPr lang="en-US" dirty="0"/>
              <a:t>Looks (looked?) like:</a:t>
            </a:r>
          </a:p>
          <a:p>
            <a:pPr lvl="2">
              <a:defRPr/>
            </a:pPr>
            <a:r>
              <a:rPr lang="en-US" dirty="0"/>
              <a:t>A Microsoft Word document</a:t>
            </a:r>
          </a:p>
          <a:p>
            <a:pPr>
              <a:defRPr/>
            </a:pPr>
            <a:r>
              <a:rPr lang="en-US" dirty="0"/>
              <a:t>The markup tags provide information about the page content structure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Definition lists: &lt;dl&gt; tag</a:t>
            </a:r>
            <a:endParaRPr lang="bg-BG"/>
          </a:p>
        </p:txBody>
      </p:sp>
      <p:sp>
        <p:nvSpPr>
          <p:cNvPr id="106189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Create definition lists using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&lt;dl&gt;</a:t>
            </a:r>
          </a:p>
          <a:p>
            <a:pPr lvl="1">
              <a:defRPr/>
            </a:pPr>
            <a:r>
              <a:rPr lang="en-US" dirty="0"/>
              <a:t>Pairs of text and associated definition; text is in </a:t>
            </a:r>
            <a:r>
              <a:rPr lang="en-US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&lt;dt&gt;</a:t>
            </a:r>
            <a:r>
              <a:rPr lang="en-US" dirty="0"/>
              <a:t> tag, definition in </a:t>
            </a:r>
            <a:r>
              <a:rPr lang="en-US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&lt;dd&gt;</a:t>
            </a:r>
            <a:r>
              <a:rPr lang="en-US" dirty="0"/>
              <a:t> tag</a:t>
            </a:r>
          </a:p>
          <a:p>
            <a:pPr lvl="1">
              <a:defRPr/>
            </a:pPr>
            <a:endParaRPr lang="en-US" dirty="0"/>
          </a:p>
          <a:p>
            <a:pPr lvl="1">
              <a:defRPr/>
            </a:pPr>
            <a:endParaRPr lang="en-US" dirty="0"/>
          </a:p>
          <a:p>
            <a:pPr lvl="1">
              <a:defRPr/>
            </a:pPr>
            <a:endParaRPr lang="en-US" dirty="0"/>
          </a:p>
          <a:p>
            <a:pPr lvl="1">
              <a:defRPr/>
            </a:pPr>
            <a:endParaRPr lang="en-US" dirty="0"/>
          </a:p>
          <a:p>
            <a:pPr lvl="1">
              <a:defRPr/>
            </a:pPr>
            <a:r>
              <a:rPr lang="en-US" dirty="0"/>
              <a:t>Renders without bullets</a:t>
            </a:r>
          </a:p>
          <a:p>
            <a:pPr lvl="1">
              <a:defRPr/>
            </a:pPr>
            <a:r>
              <a:rPr lang="en-US" dirty="0"/>
              <a:t>Definition is indented</a:t>
            </a:r>
            <a:endParaRPr lang="bg-BG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50</a:t>
            </a:fld>
            <a:endParaRPr lang="en-US" dirty="0"/>
          </a:p>
        </p:txBody>
      </p:sp>
      <p:sp>
        <p:nvSpPr>
          <p:cNvPr id="1061892" name="Rectangle 4"/>
          <p:cNvSpPr>
            <a:spLocks noChangeArrowheads="1"/>
          </p:cNvSpPr>
          <p:nvPr/>
        </p:nvSpPr>
        <p:spPr bwMode="auto">
          <a:xfrm>
            <a:off x="755650" y="2895600"/>
            <a:ext cx="7704138" cy="230620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&lt;dl&gt;</a:t>
            </a:r>
          </a:p>
          <a:p>
            <a:pPr lvl="1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&lt;dt&gt;HTML&lt;/dt&gt;</a:t>
            </a:r>
          </a:p>
          <a:p>
            <a:pPr lvl="1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&lt;dd&gt;A markup language …&lt;/dd&gt;</a:t>
            </a:r>
          </a:p>
          <a:p>
            <a:pPr lvl="1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&lt;dt&gt;CSS&lt;/dt&gt;</a:t>
            </a:r>
          </a:p>
          <a:p>
            <a:pPr lvl="1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&lt;dd&gt;Language used to …&lt;/dd&gt;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&lt;/dl&gt;</a:t>
            </a:r>
          </a:p>
        </p:txBody>
      </p:sp>
    </p:spTree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6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Lists – Example</a:t>
            </a:r>
            <a:endParaRPr lang="bg-BG" dirty="0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51</a:t>
            </a:fld>
            <a:endParaRPr lang="en-US" dirty="0"/>
          </a:p>
        </p:txBody>
      </p:sp>
      <p:sp>
        <p:nvSpPr>
          <p:cNvPr id="964612" name="Rectangle 4"/>
          <p:cNvSpPr>
            <a:spLocks noChangeArrowheads="1"/>
          </p:cNvSpPr>
          <p:nvPr/>
        </p:nvSpPr>
        <p:spPr bwMode="auto">
          <a:xfrm>
            <a:off x="538163" y="990600"/>
            <a:ext cx="8066087" cy="501675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&lt;ol type="1"&gt;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&lt;li&gt;Apple&lt;/li&gt;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&lt;li&gt;Orange&lt;/li&gt;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&lt;li&gt;Grapefruit&lt;/li&gt;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&lt;/ol&gt;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it-IT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&lt;ul type="disc"&gt;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&lt;li&gt;Apple&lt;/li&gt;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&lt;li&gt;Orange&lt;/li&gt;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&lt;li&gt;Grapefruit&lt;/li&gt;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&lt;/ul&gt;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it-IT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&lt;dl&gt;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&lt;dt&gt;HTML&lt;/dt&gt;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&lt;dd&gt;A markup lang…&lt;/dd&gt;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&lt;/dl&gt;</a:t>
            </a:r>
          </a:p>
        </p:txBody>
      </p:sp>
      <p:sp>
        <p:nvSpPr>
          <p:cNvPr id="6" name="Rectangle 5"/>
          <p:cNvSpPr/>
          <p:nvPr/>
        </p:nvSpPr>
        <p:spPr>
          <a:xfrm>
            <a:off x="6324600" y="971413"/>
            <a:ext cx="2238489" cy="5525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2575" indent="-282575" algn="r" eaLnBrk="0" hangingPunct="0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282575" algn="l"/>
              </a:tabLst>
            </a:pPr>
            <a:r>
              <a:rPr lang="en-US" sz="28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lists.html</a:t>
            </a:r>
            <a:endParaRPr lang="en-US" sz="2800" b="1" dirty="0">
              <a:solidFill>
                <a:srgbClr val="CCFF66">
                  <a:lumMod val="40000"/>
                  <a:lumOff val="6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3050" y="1600200"/>
            <a:ext cx="3333750" cy="4791075"/>
          </a:xfrm>
          <a:prstGeom prst="roundRect">
            <a:avLst>
              <a:gd name="adj" fmla="val 1429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698" name="Rectangle 2"/>
          <p:cNvSpPr>
            <a:spLocks noGrp="1" noChangeArrowheads="1"/>
          </p:cNvSpPr>
          <p:nvPr>
            <p:ph type="title"/>
          </p:nvPr>
        </p:nvSpPr>
        <p:spPr/>
        <p:txBody>
          <a:bodyPr anchor="ctr" anchorCtr="0">
            <a:noAutofit/>
          </a:bodyPr>
          <a:lstStyle/>
          <a:p>
            <a:pPr eaLnBrk="0" hangingPunct="0">
              <a:lnSpc>
                <a:spcPts val="4000"/>
              </a:lnSpc>
              <a:defRPr/>
            </a:pPr>
            <a:r>
              <a:rPr 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</a:rPr>
              <a:t>HTML Special Characters</a:t>
            </a:r>
          </a:p>
        </p:txBody>
      </p:sp>
      <p:grpSp>
        <p:nvGrpSpPr>
          <p:cNvPr id="2" name="Group 151"/>
          <p:cNvGrpSpPr>
            <a:grpSpLocks/>
          </p:cNvGrpSpPr>
          <p:nvPr/>
        </p:nvGrpSpPr>
        <p:grpSpPr bwMode="auto">
          <a:xfrm>
            <a:off x="685800" y="1066800"/>
            <a:ext cx="7696200" cy="5334000"/>
            <a:chOff x="518" y="984"/>
            <a:chExt cx="4721" cy="2990"/>
          </a:xfrm>
        </p:grpSpPr>
        <p:sp>
          <p:nvSpPr>
            <p:cNvPr id="925700" name="Rectangle 4"/>
            <p:cNvSpPr>
              <a:spLocks noChangeArrowheads="1"/>
            </p:cNvSpPr>
            <p:nvPr/>
          </p:nvSpPr>
          <p:spPr bwMode="auto">
            <a:xfrm>
              <a:off x="4151" y="3514"/>
              <a:ext cx="1088" cy="23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200" b="1" noProof="1">
                  <a:solidFill>
                    <a:schemeClr val="accent5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£</a:t>
              </a:r>
            </a:p>
          </p:txBody>
        </p:sp>
        <p:sp>
          <p:nvSpPr>
            <p:cNvPr id="925701" name="Rectangle 5"/>
            <p:cNvSpPr>
              <a:spLocks noChangeArrowheads="1"/>
            </p:cNvSpPr>
            <p:nvPr/>
          </p:nvSpPr>
          <p:spPr bwMode="auto">
            <a:xfrm>
              <a:off x="2881" y="3514"/>
              <a:ext cx="1270" cy="23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000" b="1" noProof="1">
                  <a:solidFill>
                    <a:schemeClr val="accent5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&amp;pound;</a:t>
              </a:r>
            </a:p>
          </p:txBody>
        </p:sp>
        <p:sp>
          <p:nvSpPr>
            <p:cNvPr id="925702" name="Rectangle 6"/>
            <p:cNvSpPr>
              <a:spLocks noChangeArrowheads="1"/>
            </p:cNvSpPr>
            <p:nvPr/>
          </p:nvSpPr>
          <p:spPr bwMode="auto">
            <a:xfrm>
              <a:off x="518" y="3514"/>
              <a:ext cx="2363" cy="23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0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British Pound</a:t>
              </a:r>
            </a:p>
          </p:txBody>
        </p:sp>
        <p:sp>
          <p:nvSpPr>
            <p:cNvPr id="925703" name="Rectangle 7"/>
            <p:cNvSpPr>
              <a:spLocks noChangeArrowheads="1"/>
            </p:cNvSpPr>
            <p:nvPr/>
          </p:nvSpPr>
          <p:spPr bwMode="auto">
            <a:xfrm>
              <a:off x="4151" y="3284"/>
              <a:ext cx="1088" cy="232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200" b="1" noProof="1">
                  <a:solidFill>
                    <a:schemeClr val="accent5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€</a:t>
              </a:r>
            </a:p>
          </p:txBody>
        </p:sp>
        <p:sp>
          <p:nvSpPr>
            <p:cNvPr id="925704" name="Rectangle 8"/>
            <p:cNvSpPr>
              <a:spLocks noChangeArrowheads="1"/>
            </p:cNvSpPr>
            <p:nvPr/>
          </p:nvSpPr>
          <p:spPr bwMode="auto">
            <a:xfrm>
              <a:off x="2881" y="3284"/>
              <a:ext cx="1270" cy="232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000" b="1" noProof="1">
                  <a:solidFill>
                    <a:schemeClr val="accent5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&amp;#8364;</a:t>
              </a:r>
            </a:p>
          </p:txBody>
        </p:sp>
        <p:sp>
          <p:nvSpPr>
            <p:cNvPr id="925705" name="Rectangle 9"/>
            <p:cNvSpPr>
              <a:spLocks noChangeArrowheads="1"/>
            </p:cNvSpPr>
            <p:nvPr/>
          </p:nvSpPr>
          <p:spPr bwMode="auto">
            <a:xfrm>
              <a:off x="518" y="3284"/>
              <a:ext cx="2363" cy="232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0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Euro</a:t>
              </a:r>
            </a:p>
          </p:txBody>
        </p:sp>
        <p:sp>
          <p:nvSpPr>
            <p:cNvPr id="925706" name="Rectangle 10"/>
            <p:cNvSpPr>
              <a:spLocks noChangeArrowheads="1"/>
            </p:cNvSpPr>
            <p:nvPr/>
          </p:nvSpPr>
          <p:spPr bwMode="auto">
            <a:xfrm>
              <a:off x="4151" y="3054"/>
              <a:ext cx="1088" cy="23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200" b="1" dirty="0">
                  <a:solidFill>
                    <a:schemeClr val="accent5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"</a:t>
              </a:r>
              <a:endParaRPr lang="en-US" sz="2200" b="1" noProof="1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25707" name="Rectangle 11"/>
            <p:cNvSpPr>
              <a:spLocks noChangeArrowheads="1"/>
            </p:cNvSpPr>
            <p:nvPr/>
          </p:nvSpPr>
          <p:spPr bwMode="auto">
            <a:xfrm>
              <a:off x="2881" y="3054"/>
              <a:ext cx="1270" cy="23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000" b="1" noProof="1">
                  <a:solidFill>
                    <a:schemeClr val="accent5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&amp;quot;</a:t>
              </a:r>
            </a:p>
          </p:txBody>
        </p:sp>
        <p:sp>
          <p:nvSpPr>
            <p:cNvPr id="925708" name="Rectangle 12"/>
            <p:cNvSpPr>
              <a:spLocks noChangeArrowheads="1"/>
            </p:cNvSpPr>
            <p:nvPr/>
          </p:nvSpPr>
          <p:spPr bwMode="auto">
            <a:xfrm>
              <a:off x="518" y="3054"/>
              <a:ext cx="2363" cy="23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0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Quotation Mark</a:t>
              </a:r>
            </a:p>
          </p:txBody>
        </p:sp>
        <p:sp>
          <p:nvSpPr>
            <p:cNvPr id="925709" name="Rectangle 13"/>
            <p:cNvSpPr>
              <a:spLocks noChangeArrowheads="1"/>
            </p:cNvSpPr>
            <p:nvPr/>
          </p:nvSpPr>
          <p:spPr bwMode="auto">
            <a:xfrm>
              <a:off x="4151" y="3744"/>
              <a:ext cx="1088" cy="23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200" b="1" noProof="1">
                  <a:solidFill>
                    <a:schemeClr val="accent5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¥</a:t>
              </a:r>
            </a:p>
          </p:txBody>
        </p:sp>
        <p:sp>
          <p:nvSpPr>
            <p:cNvPr id="925710" name="Rectangle 14"/>
            <p:cNvSpPr>
              <a:spLocks noChangeArrowheads="1"/>
            </p:cNvSpPr>
            <p:nvPr/>
          </p:nvSpPr>
          <p:spPr bwMode="auto">
            <a:xfrm>
              <a:off x="2881" y="3744"/>
              <a:ext cx="1270" cy="23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000" b="1" noProof="1">
                  <a:solidFill>
                    <a:schemeClr val="accent5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&amp;yen;</a:t>
              </a:r>
            </a:p>
          </p:txBody>
        </p:sp>
        <p:sp>
          <p:nvSpPr>
            <p:cNvPr id="925711" name="Rectangle 15"/>
            <p:cNvSpPr>
              <a:spLocks noChangeArrowheads="1"/>
            </p:cNvSpPr>
            <p:nvPr/>
          </p:nvSpPr>
          <p:spPr bwMode="auto">
            <a:xfrm>
              <a:off x="518" y="3744"/>
              <a:ext cx="2363" cy="23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0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Japanese Yen</a:t>
              </a:r>
            </a:p>
          </p:txBody>
        </p:sp>
        <p:sp>
          <p:nvSpPr>
            <p:cNvPr id="925712" name="Rectangle 16"/>
            <p:cNvSpPr>
              <a:spLocks noChangeArrowheads="1"/>
            </p:cNvSpPr>
            <p:nvPr/>
          </p:nvSpPr>
          <p:spPr bwMode="auto">
            <a:xfrm>
              <a:off x="4151" y="2824"/>
              <a:ext cx="1088" cy="23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200" b="1" noProof="1">
                  <a:solidFill>
                    <a:schemeClr val="accent5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—</a:t>
              </a:r>
            </a:p>
          </p:txBody>
        </p:sp>
        <p:sp>
          <p:nvSpPr>
            <p:cNvPr id="925713" name="Rectangle 17"/>
            <p:cNvSpPr>
              <a:spLocks noChangeArrowheads="1"/>
            </p:cNvSpPr>
            <p:nvPr/>
          </p:nvSpPr>
          <p:spPr bwMode="auto">
            <a:xfrm>
              <a:off x="2881" y="2824"/>
              <a:ext cx="1270" cy="23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000" b="1" noProof="1">
                  <a:solidFill>
                    <a:schemeClr val="accent5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&amp;mdash;</a:t>
              </a:r>
            </a:p>
          </p:txBody>
        </p:sp>
        <p:sp>
          <p:nvSpPr>
            <p:cNvPr id="925714" name="Rectangle 18"/>
            <p:cNvSpPr>
              <a:spLocks noChangeArrowheads="1"/>
            </p:cNvSpPr>
            <p:nvPr/>
          </p:nvSpPr>
          <p:spPr bwMode="auto">
            <a:xfrm>
              <a:off x="518" y="2824"/>
              <a:ext cx="2363" cy="23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0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Em Dash</a:t>
              </a:r>
            </a:p>
          </p:txBody>
        </p:sp>
        <p:sp>
          <p:nvSpPr>
            <p:cNvPr id="925715" name="Rectangle 19"/>
            <p:cNvSpPr>
              <a:spLocks noChangeArrowheads="1"/>
            </p:cNvSpPr>
            <p:nvPr/>
          </p:nvSpPr>
          <p:spPr bwMode="auto">
            <a:xfrm>
              <a:off x="4151" y="2594"/>
              <a:ext cx="1088" cy="23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endParaRPr lang="en-US" sz="1900" noProof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</a:endParaRPr>
            </a:p>
          </p:txBody>
        </p:sp>
        <p:sp>
          <p:nvSpPr>
            <p:cNvPr id="925716" name="Rectangle 20"/>
            <p:cNvSpPr>
              <a:spLocks noChangeArrowheads="1"/>
            </p:cNvSpPr>
            <p:nvPr/>
          </p:nvSpPr>
          <p:spPr bwMode="auto">
            <a:xfrm>
              <a:off x="2881" y="2594"/>
              <a:ext cx="1270" cy="23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000" b="1" noProof="1">
                  <a:solidFill>
                    <a:schemeClr val="accent5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&amp;nbsp;</a:t>
              </a:r>
            </a:p>
          </p:txBody>
        </p:sp>
        <p:sp>
          <p:nvSpPr>
            <p:cNvPr id="925717" name="Rectangle 21"/>
            <p:cNvSpPr>
              <a:spLocks noChangeArrowheads="1"/>
            </p:cNvSpPr>
            <p:nvPr/>
          </p:nvSpPr>
          <p:spPr bwMode="auto">
            <a:xfrm>
              <a:off x="518" y="2594"/>
              <a:ext cx="2363" cy="23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0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Non-breaking Space</a:t>
              </a:r>
            </a:p>
          </p:txBody>
        </p:sp>
        <p:sp>
          <p:nvSpPr>
            <p:cNvPr id="925718" name="Rectangle 22"/>
            <p:cNvSpPr>
              <a:spLocks noChangeArrowheads="1"/>
            </p:cNvSpPr>
            <p:nvPr/>
          </p:nvSpPr>
          <p:spPr bwMode="auto">
            <a:xfrm>
              <a:off x="4151" y="2364"/>
              <a:ext cx="1088" cy="232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200" b="1" noProof="1">
                  <a:solidFill>
                    <a:schemeClr val="accent5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&amp;</a:t>
              </a:r>
            </a:p>
          </p:txBody>
        </p:sp>
        <p:sp>
          <p:nvSpPr>
            <p:cNvPr id="925719" name="Rectangle 23"/>
            <p:cNvSpPr>
              <a:spLocks noChangeArrowheads="1"/>
            </p:cNvSpPr>
            <p:nvPr/>
          </p:nvSpPr>
          <p:spPr bwMode="auto">
            <a:xfrm>
              <a:off x="2881" y="2364"/>
              <a:ext cx="1270" cy="232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000" b="1" noProof="1">
                  <a:solidFill>
                    <a:schemeClr val="accent5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&amp;amp;</a:t>
              </a:r>
            </a:p>
          </p:txBody>
        </p:sp>
        <p:sp>
          <p:nvSpPr>
            <p:cNvPr id="925720" name="Rectangle 24"/>
            <p:cNvSpPr>
              <a:spLocks noChangeArrowheads="1"/>
            </p:cNvSpPr>
            <p:nvPr/>
          </p:nvSpPr>
          <p:spPr bwMode="auto">
            <a:xfrm>
              <a:off x="518" y="2364"/>
              <a:ext cx="2363" cy="232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0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Ampersand</a:t>
              </a:r>
            </a:p>
          </p:txBody>
        </p:sp>
        <p:sp>
          <p:nvSpPr>
            <p:cNvPr id="925721" name="Rectangle 25"/>
            <p:cNvSpPr>
              <a:spLocks noChangeArrowheads="1"/>
            </p:cNvSpPr>
            <p:nvPr/>
          </p:nvSpPr>
          <p:spPr bwMode="auto">
            <a:xfrm>
              <a:off x="4151" y="2134"/>
              <a:ext cx="1088" cy="23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200" b="1" noProof="1">
                  <a:solidFill>
                    <a:schemeClr val="accent5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&gt;</a:t>
              </a:r>
            </a:p>
          </p:txBody>
        </p:sp>
        <p:sp>
          <p:nvSpPr>
            <p:cNvPr id="925722" name="Rectangle 26"/>
            <p:cNvSpPr>
              <a:spLocks noChangeArrowheads="1"/>
            </p:cNvSpPr>
            <p:nvPr/>
          </p:nvSpPr>
          <p:spPr bwMode="auto">
            <a:xfrm>
              <a:off x="2881" y="2134"/>
              <a:ext cx="1270" cy="23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000" b="1" noProof="1">
                  <a:solidFill>
                    <a:schemeClr val="accent5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&amp;gt;</a:t>
              </a:r>
            </a:p>
          </p:txBody>
        </p:sp>
        <p:sp>
          <p:nvSpPr>
            <p:cNvPr id="925723" name="Rectangle 27"/>
            <p:cNvSpPr>
              <a:spLocks noChangeArrowheads="1"/>
            </p:cNvSpPr>
            <p:nvPr/>
          </p:nvSpPr>
          <p:spPr bwMode="auto">
            <a:xfrm>
              <a:off x="518" y="2134"/>
              <a:ext cx="2363" cy="23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0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Greater Than</a:t>
              </a:r>
            </a:p>
          </p:txBody>
        </p:sp>
        <p:sp>
          <p:nvSpPr>
            <p:cNvPr id="925724" name="Rectangle 28"/>
            <p:cNvSpPr>
              <a:spLocks noChangeArrowheads="1"/>
            </p:cNvSpPr>
            <p:nvPr/>
          </p:nvSpPr>
          <p:spPr bwMode="auto">
            <a:xfrm>
              <a:off x="4151" y="1904"/>
              <a:ext cx="1088" cy="23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200" b="1" noProof="1">
                  <a:solidFill>
                    <a:schemeClr val="accent5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&lt;</a:t>
              </a:r>
            </a:p>
          </p:txBody>
        </p:sp>
        <p:sp>
          <p:nvSpPr>
            <p:cNvPr id="925725" name="Rectangle 29"/>
            <p:cNvSpPr>
              <a:spLocks noChangeArrowheads="1"/>
            </p:cNvSpPr>
            <p:nvPr/>
          </p:nvSpPr>
          <p:spPr bwMode="auto">
            <a:xfrm>
              <a:off x="2881" y="1904"/>
              <a:ext cx="1270" cy="23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000" b="1" noProof="1">
                  <a:solidFill>
                    <a:schemeClr val="accent5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&amp;lt;</a:t>
              </a:r>
            </a:p>
          </p:txBody>
        </p:sp>
        <p:sp>
          <p:nvSpPr>
            <p:cNvPr id="925726" name="Rectangle 30"/>
            <p:cNvSpPr>
              <a:spLocks noChangeArrowheads="1"/>
            </p:cNvSpPr>
            <p:nvPr/>
          </p:nvSpPr>
          <p:spPr bwMode="auto">
            <a:xfrm>
              <a:off x="518" y="1904"/>
              <a:ext cx="2363" cy="23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0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Less Than</a:t>
              </a:r>
            </a:p>
          </p:txBody>
        </p:sp>
        <p:sp>
          <p:nvSpPr>
            <p:cNvPr id="925727" name="Rectangle 31"/>
            <p:cNvSpPr>
              <a:spLocks noChangeArrowheads="1"/>
            </p:cNvSpPr>
            <p:nvPr/>
          </p:nvSpPr>
          <p:spPr bwMode="auto">
            <a:xfrm>
              <a:off x="4151" y="1674"/>
              <a:ext cx="1088" cy="23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200" b="1" noProof="1">
                  <a:solidFill>
                    <a:schemeClr val="accent5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™</a:t>
              </a:r>
            </a:p>
          </p:txBody>
        </p:sp>
        <p:sp>
          <p:nvSpPr>
            <p:cNvPr id="925728" name="Rectangle 32"/>
            <p:cNvSpPr>
              <a:spLocks noChangeArrowheads="1"/>
            </p:cNvSpPr>
            <p:nvPr/>
          </p:nvSpPr>
          <p:spPr bwMode="auto">
            <a:xfrm>
              <a:off x="2881" y="1674"/>
              <a:ext cx="1270" cy="23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000" b="1" noProof="1">
                  <a:solidFill>
                    <a:schemeClr val="accent5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&amp;trade;</a:t>
              </a:r>
            </a:p>
          </p:txBody>
        </p:sp>
        <p:sp>
          <p:nvSpPr>
            <p:cNvPr id="925729" name="Rectangle 33"/>
            <p:cNvSpPr>
              <a:spLocks noChangeArrowheads="1"/>
            </p:cNvSpPr>
            <p:nvPr/>
          </p:nvSpPr>
          <p:spPr bwMode="auto">
            <a:xfrm>
              <a:off x="518" y="1674"/>
              <a:ext cx="2363" cy="23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0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Trademark Sign</a:t>
              </a:r>
            </a:p>
          </p:txBody>
        </p:sp>
        <p:sp>
          <p:nvSpPr>
            <p:cNvPr id="925730" name="Rectangle 34"/>
            <p:cNvSpPr>
              <a:spLocks noChangeArrowheads="1"/>
            </p:cNvSpPr>
            <p:nvPr/>
          </p:nvSpPr>
          <p:spPr bwMode="auto">
            <a:xfrm>
              <a:off x="4151" y="1444"/>
              <a:ext cx="1088" cy="232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200" b="1" noProof="1">
                  <a:solidFill>
                    <a:schemeClr val="accent5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®</a:t>
              </a:r>
            </a:p>
          </p:txBody>
        </p:sp>
        <p:sp>
          <p:nvSpPr>
            <p:cNvPr id="925731" name="Rectangle 35"/>
            <p:cNvSpPr>
              <a:spLocks noChangeArrowheads="1"/>
            </p:cNvSpPr>
            <p:nvPr/>
          </p:nvSpPr>
          <p:spPr bwMode="auto">
            <a:xfrm>
              <a:off x="2881" y="1444"/>
              <a:ext cx="1270" cy="232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000" b="1" noProof="1">
                  <a:solidFill>
                    <a:schemeClr val="accent5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&amp;reg;</a:t>
              </a:r>
            </a:p>
          </p:txBody>
        </p:sp>
        <p:sp>
          <p:nvSpPr>
            <p:cNvPr id="925732" name="Rectangle 36"/>
            <p:cNvSpPr>
              <a:spLocks noChangeArrowheads="1"/>
            </p:cNvSpPr>
            <p:nvPr/>
          </p:nvSpPr>
          <p:spPr bwMode="auto">
            <a:xfrm>
              <a:off x="518" y="1444"/>
              <a:ext cx="2363" cy="232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0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Registered Trademark Sign</a:t>
              </a:r>
            </a:p>
          </p:txBody>
        </p:sp>
        <p:sp>
          <p:nvSpPr>
            <p:cNvPr id="925733" name="Rectangle 37"/>
            <p:cNvSpPr>
              <a:spLocks noChangeArrowheads="1"/>
            </p:cNvSpPr>
            <p:nvPr/>
          </p:nvSpPr>
          <p:spPr bwMode="auto">
            <a:xfrm>
              <a:off x="4151" y="1214"/>
              <a:ext cx="1088" cy="23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200" b="1" noProof="1">
                  <a:solidFill>
                    <a:schemeClr val="accent5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©</a:t>
              </a:r>
            </a:p>
          </p:txBody>
        </p:sp>
        <p:sp>
          <p:nvSpPr>
            <p:cNvPr id="925734" name="Rectangle 38"/>
            <p:cNvSpPr>
              <a:spLocks noChangeArrowheads="1"/>
            </p:cNvSpPr>
            <p:nvPr/>
          </p:nvSpPr>
          <p:spPr bwMode="auto">
            <a:xfrm>
              <a:off x="2881" y="1214"/>
              <a:ext cx="1270" cy="23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000" b="1" noProof="1">
                  <a:solidFill>
                    <a:schemeClr val="accent5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&amp;copy;</a:t>
              </a:r>
            </a:p>
          </p:txBody>
        </p:sp>
        <p:sp>
          <p:nvSpPr>
            <p:cNvPr id="925735" name="Rectangle 39"/>
            <p:cNvSpPr>
              <a:spLocks noChangeArrowheads="1"/>
            </p:cNvSpPr>
            <p:nvPr/>
          </p:nvSpPr>
          <p:spPr bwMode="auto">
            <a:xfrm>
              <a:off x="518" y="1214"/>
              <a:ext cx="2363" cy="23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0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Copyright Sign</a:t>
              </a:r>
            </a:p>
          </p:txBody>
        </p:sp>
        <p:sp>
          <p:nvSpPr>
            <p:cNvPr id="925736" name="Rectangle 40"/>
            <p:cNvSpPr>
              <a:spLocks noChangeArrowheads="1"/>
            </p:cNvSpPr>
            <p:nvPr/>
          </p:nvSpPr>
          <p:spPr bwMode="auto">
            <a:xfrm>
              <a:off x="4151" y="984"/>
              <a:ext cx="1088" cy="230"/>
            </a:xfrm>
            <a:prstGeom prst="rect">
              <a:avLst/>
            </a:prstGeom>
            <a:solidFill>
              <a:schemeClr val="accent5">
                <a:lumMod val="75000"/>
                <a:alpha val="50000"/>
              </a:schemeClr>
            </a:solidFill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Symbol</a:t>
              </a:r>
            </a:p>
          </p:txBody>
        </p:sp>
        <p:sp>
          <p:nvSpPr>
            <p:cNvPr id="925737" name="Rectangle 41"/>
            <p:cNvSpPr>
              <a:spLocks noChangeArrowheads="1"/>
            </p:cNvSpPr>
            <p:nvPr/>
          </p:nvSpPr>
          <p:spPr bwMode="auto">
            <a:xfrm>
              <a:off x="2881" y="984"/>
              <a:ext cx="1270" cy="230"/>
            </a:xfrm>
            <a:prstGeom prst="rect">
              <a:avLst/>
            </a:prstGeom>
            <a:solidFill>
              <a:schemeClr val="accent5">
                <a:lumMod val="75000"/>
                <a:alpha val="50000"/>
              </a:schemeClr>
            </a:solidFill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HTML Entity</a:t>
              </a:r>
            </a:p>
          </p:txBody>
        </p:sp>
        <p:sp>
          <p:nvSpPr>
            <p:cNvPr id="925738" name="Rectangle 42"/>
            <p:cNvSpPr>
              <a:spLocks noChangeArrowheads="1"/>
            </p:cNvSpPr>
            <p:nvPr/>
          </p:nvSpPr>
          <p:spPr bwMode="auto">
            <a:xfrm>
              <a:off x="518" y="984"/>
              <a:ext cx="2363" cy="230"/>
            </a:xfrm>
            <a:prstGeom prst="rect">
              <a:avLst/>
            </a:prstGeom>
            <a:solidFill>
              <a:schemeClr val="accent5">
                <a:lumMod val="75000"/>
                <a:alpha val="50000"/>
              </a:schemeClr>
            </a:solidFill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Symbol Name</a:t>
              </a:r>
            </a:p>
          </p:txBody>
        </p:sp>
        <p:sp>
          <p:nvSpPr>
            <p:cNvPr id="925739" name="Line 43"/>
            <p:cNvSpPr>
              <a:spLocks noChangeShapeType="1"/>
            </p:cNvSpPr>
            <p:nvPr/>
          </p:nvSpPr>
          <p:spPr bwMode="auto">
            <a:xfrm>
              <a:off x="518" y="984"/>
              <a:ext cx="4721" cy="0"/>
            </a:xfrm>
            <a:prstGeom prst="line">
              <a:avLst/>
            </a:prstGeom>
            <a:noFill/>
            <a:ln w="25400" cap="sq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/>
            <a:lstStyle/>
            <a:p>
              <a:pPr>
                <a:defRPr/>
              </a:pPr>
              <a:endPara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925740" name="Line 44"/>
            <p:cNvSpPr>
              <a:spLocks noChangeShapeType="1"/>
            </p:cNvSpPr>
            <p:nvPr/>
          </p:nvSpPr>
          <p:spPr bwMode="auto">
            <a:xfrm>
              <a:off x="518" y="3974"/>
              <a:ext cx="4721" cy="0"/>
            </a:xfrm>
            <a:prstGeom prst="line">
              <a:avLst/>
            </a:prstGeom>
            <a:noFill/>
            <a:ln w="25400" cap="sq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/>
            <a:lstStyle/>
            <a:p>
              <a:pPr>
                <a:defRPr/>
              </a:pPr>
              <a:endPara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925741" name="Line 45"/>
            <p:cNvSpPr>
              <a:spLocks noChangeShapeType="1"/>
            </p:cNvSpPr>
            <p:nvPr/>
          </p:nvSpPr>
          <p:spPr bwMode="auto">
            <a:xfrm>
              <a:off x="518" y="984"/>
              <a:ext cx="0" cy="2990"/>
            </a:xfrm>
            <a:prstGeom prst="line">
              <a:avLst/>
            </a:prstGeom>
            <a:noFill/>
            <a:ln w="25400" cap="sq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/>
            <a:lstStyle/>
            <a:p>
              <a:pPr>
                <a:defRPr/>
              </a:pPr>
              <a:endPara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925742" name="Line 46"/>
            <p:cNvSpPr>
              <a:spLocks noChangeShapeType="1"/>
            </p:cNvSpPr>
            <p:nvPr/>
          </p:nvSpPr>
          <p:spPr bwMode="auto">
            <a:xfrm>
              <a:off x="5239" y="984"/>
              <a:ext cx="0" cy="2990"/>
            </a:xfrm>
            <a:prstGeom prst="line">
              <a:avLst/>
            </a:prstGeom>
            <a:noFill/>
            <a:ln w="25400" cap="sq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/>
            <a:lstStyle/>
            <a:p>
              <a:pPr>
                <a:defRPr/>
              </a:pPr>
              <a:endPara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925763" name="Line 67"/>
            <p:cNvSpPr>
              <a:spLocks noChangeShapeType="1"/>
            </p:cNvSpPr>
            <p:nvPr/>
          </p:nvSpPr>
          <p:spPr bwMode="auto">
            <a:xfrm>
              <a:off x="2881" y="984"/>
              <a:ext cx="0" cy="2990"/>
            </a:xfrm>
            <a:prstGeom prst="line">
              <a:avLst/>
            </a:prstGeom>
            <a:noFill/>
            <a:ln w="127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925764" name="Line 68"/>
            <p:cNvSpPr>
              <a:spLocks noChangeShapeType="1"/>
            </p:cNvSpPr>
            <p:nvPr/>
          </p:nvSpPr>
          <p:spPr bwMode="auto">
            <a:xfrm>
              <a:off x="4151" y="984"/>
              <a:ext cx="0" cy="2990"/>
            </a:xfrm>
            <a:prstGeom prst="line">
              <a:avLst/>
            </a:prstGeom>
            <a:noFill/>
            <a:ln w="127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925765" name="Line 69"/>
            <p:cNvSpPr>
              <a:spLocks noChangeShapeType="1"/>
            </p:cNvSpPr>
            <p:nvPr/>
          </p:nvSpPr>
          <p:spPr bwMode="auto">
            <a:xfrm>
              <a:off x="518" y="1214"/>
              <a:ext cx="4721" cy="0"/>
            </a:xfrm>
            <a:prstGeom prst="line">
              <a:avLst/>
            </a:prstGeom>
            <a:noFill/>
            <a:ln w="127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925770" name="Line 74"/>
            <p:cNvSpPr>
              <a:spLocks noChangeShapeType="1"/>
            </p:cNvSpPr>
            <p:nvPr/>
          </p:nvSpPr>
          <p:spPr bwMode="auto">
            <a:xfrm>
              <a:off x="518" y="1444"/>
              <a:ext cx="4721" cy="0"/>
            </a:xfrm>
            <a:prstGeom prst="line">
              <a:avLst/>
            </a:prstGeom>
            <a:noFill/>
            <a:ln w="127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925775" name="Line 79"/>
            <p:cNvSpPr>
              <a:spLocks noChangeShapeType="1"/>
            </p:cNvSpPr>
            <p:nvPr/>
          </p:nvSpPr>
          <p:spPr bwMode="auto">
            <a:xfrm>
              <a:off x="518" y="1674"/>
              <a:ext cx="4721" cy="0"/>
            </a:xfrm>
            <a:prstGeom prst="line">
              <a:avLst/>
            </a:prstGeom>
            <a:noFill/>
            <a:ln w="127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925780" name="Line 84"/>
            <p:cNvSpPr>
              <a:spLocks noChangeShapeType="1"/>
            </p:cNvSpPr>
            <p:nvPr/>
          </p:nvSpPr>
          <p:spPr bwMode="auto">
            <a:xfrm>
              <a:off x="518" y="1904"/>
              <a:ext cx="4721" cy="0"/>
            </a:xfrm>
            <a:prstGeom prst="line">
              <a:avLst/>
            </a:prstGeom>
            <a:noFill/>
            <a:ln w="127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925785" name="Line 89"/>
            <p:cNvSpPr>
              <a:spLocks noChangeShapeType="1"/>
            </p:cNvSpPr>
            <p:nvPr/>
          </p:nvSpPr>
          <p:spPr bwMode="auto">
            <a:xfrm>
              <a:off x="518" y="2134"/>
              <a:ext cx="4721" cy="0"/>
            </a:xfrm>
            <a:prstGeom prst="line">
              <a:avLst/>
            </a:prstGeom>
            <a:noFill/>
            <a:ln w="127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925790" name="Line 94"/>
            <p:cNvSpPr>
              <a:spLocks noChangeShapeType="1"/>
            </p:cNvSpPr>
            <p:nvPr/>
          </p:nvSpPr>
          <p:spPr bwMode="auto">
            <a:xfrm>
              <a:off x="518" y="2364"/>
              <a:ext cx="4721" cy="0"/>
            </a:xfrm>
            <a:prstGeom prst="line">
              <a:avLst/>
            </a:prstGeom>
            <a:noFill/>
            <a:ln w="127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925795" name="Line 99"/>
            <p:cNvSpPr>
              <a:spLocks noChangeShapeType="1"/>
            </p:cNvSpPr>
            <p:nvPr/>
          </p:nvSpPr>
          <p:spPr bwMode="auto">
            <a:xfrm>
              <a:off x="518" y="2594"/>
              <a:ext cx="4721" cy="0"/>
            </a:xfrm>
            <a:prstGeom prst="line">
              <a:avLst/>
            </a:prstGeom>
            <a:noFill/>
            <a:ln w="127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25800" name="Line 104"/>
            <p:cNvSpPr>
              <a:spLocks noChangeShapeType="1"/>
            </p:cNvSpPr>
            <p:nvPr/>
          </p:nvSpPr>
          <p:spPr bwMode="auto">
            <a:xfrm>
              <a:off x="518" y="2824"/>
              <a:ext cx="4721" cy="0"/>
            </a:xfrm>
            <a:prstGeom prst="line">
              <a:avLst/>
            </a:prstGeom>
            <a:noFill/>
            <a:ln w="127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25805" name="Line 109"/>
            <p:cNvSpPr>
              <a:spLocks noChangeShapeType="1"/>
            </p:cNvSpPr>
            <p:nvPr/>
          </p:nvSpPr>
          <p:spPr bwMode="auto">
            <a:xfrm>
              <a:off x="518" y="3054"/>
              <a:ext cx="4721" cy="0"/>
            </a:xfrm>
            <a:prstGeom prst="line">
              <a:avLst/>
            </a:prstGeom>
            <a:noFill/>
            <a:ln w="127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925812" name="Line 116"/>
            <p:cNvSpPr>
              <a:spLocks noChangeShapeType="1"/>
            </p:cNvSpPr>
            <p:nvPr/>
          </p:nvSpPr>
          <p:spPr bwMode="auto">
            <a:xfrm>
              <a:off x="518" y="3284"/>
              <a:ext cx="4721" cy="0"/>
            </a:xfrm>
            <a:prstGeom prst="line">
              <a:avLst/>
            </a:prstGeom>
            <a:noFill/>
            <a:ln w="127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925819" name="Line 123"/>
            <p:cNvSpPr>
              <a:spLocks noChangeShapeType="1"/>
            </p:cNvSpPr>
            <p:nvPr/>
          </p:nvSpPr>
          <p:spPr bwMode="auto">
            <a:xfrm>
              <a:off x="518" y="3514"/>
              <a:ext cx="4721" cy="0"/>
            </a:xfrm>
            <a:prstGeom prst="line">
              <a:avLst/>
            </a:prstGeom>
            <a:noFill/>
            <a:ln w="127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925826" name="Line 130"/>
            <p:cNvSpPr>
              <a:spLocks noChangeShapeType="1"/>
            </p:cNvSpPr>
            <p:nvPr/>
          </p:nvSpPr>
          <p:spPr bwMode="auto">
            <a:xfrm>
              <a:off x="518" y="3744"/>
              <a:ext cx="4721" cy="0"/>
            </a:xfrm>
            <a:prstGeom prst="line">
              <a:avLst/>
            </a:prstGeom>
            <a:noFill/>
            <a:ln w="127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61" name="Slide Number Placeholder 3"/>
          <p:cNvSpPr txBox="1">
            <a:spLocks/>
          </p:cNvSpPr>
          <p:nvPr/>
        </p:nvSpPr>
        <p:spPr>
          <a:xfrm>
            <a:off x="8610600" y="6553200"/>
            <a:ext cx="457200" cy="228600"/>
          </a:xfrm>
          <a:prstGeom prst="rect">
            <a:avLst/>
          </a:prstGeom>
        </p:spPr>
        <p:txBody>
          <a:bodyPr/>
          <a:lstStyle/>
          <a:p>
            <a:pPr lvl="0">
              <a:defRPr/>
            </a:pPr>
            <a:fld id="{58452FF4-89E3-4D1B-9927-2DBDC00E58D7}" type="slidenum">
              <a:rPr lang="en-US" sz="1100"/>
              <a:pPr lvl="0">
                <a:defRPr/>
              </a:pPr>
              <a:t>52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EBFFC2"/>
              </a:solidFill>
              <a:effectLst/>
              <a:uLnTx/>
              <a:uFillTx/>
              <a:latin typeface="Corbel" pitchFamily="34" charset="0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8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Special Characters – Example</a:t>
            </a:r>
            <a:endParaRPr lang="bg-BG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53</a:t>
            </a:fld>
            <a:endParaRPr lang="en-US" dirty="0"/>
          </a:p>
        </p:txBody>
      </p:sp>
      <p:sp>
        <p:nvSpPr>
          <p:cNvPr id="1015811" name="Rectangle 3"/>
          <p:cNvSpPr>
            <a:spLocks noChangeArrowheads="1"/>
          </p:cNvSpPr>
          <p:nvPr/>
        </p:nvSpPr>
        <p:spPr bwMode="auto">
          <a:xfrm>
            <a:off x="608014" y="1153954"/>
            <a:ext cx="7926386" cy="313932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&lt;p&gt;[&amp;gt;&amp;gt;&amp;nbsp;&amp;nbsp;Welcome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&amp;nbsp;&amp;nbsp;&amp;lt;&amp;lt;]&lt;/p&gt;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&lt;p&gt;&amp;#9658;I have following cards: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A&amp;#9827;, K&amp;#9830; and 9&amp;#9829;.&lt;/p&gt;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&lt;p&gt;&amp;#9658;I prefer hard rock &amp;#9835;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music &amp;#9835;&lt;/p&gt;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&lt;p&gt;&amp;copy; 2006 by Svetlin Nakov &amp;amp; his team&lt;/p&gt;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&lt;p&gt;Telerik Academy™&lt;/p&gt;</a:t>
            </a:r>
          </a:p>
        </p:txBody>
      </p:sp>
      <p:sp>
        <p:nvSpPr>
          <p:cNvPr id="5" name="Rectangle 4"/>
          <p:cNvSpPr/>
          <p:nvPr/>
        </p:nvSpPr>
        <p:spPr>
          <a:xfrm>
            <a:off x="5152911" y="1066800"/>
            <a:ext cx="3381489" cy="5457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2575" indent="-282575" algn="r" eaLnBrk="0" hangingPunct="0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282575" algn="l"/>
              </a:tabLst>
            </a:pPr>
            <a:r>
              <a:rPr lang="en-US" sz="2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special-chars.html</a:t>
            </a:r>
            <a:endParaRPr lang="en-US" sz="2600" b="1" dirty="0">
              <a:solidFill>
                <a:srgbClr val="CCFF66">
                  <a:lumMod val="40000"/>
                  <a:lumOff val="6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/>
            </a:endParaRPr>
          </a:p>
        </p:txBody>
      </p:sp>
    </p:spTree>
  </p:cSld>
  <p:clrMapOvr>
    <a:masterClrMapping/>
  </p:clrMapOvr>
  <p:transition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8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Special Chars – Example (2)</a:t>
            </a:r>
            <a:endParaRPr lang="bg-BG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54</a:t>
            </a:fld>
            <a:endParaRPr lang="en-US" dirty="0"/>
          </a:p>
        </p:txBody>
      </p:sp>
      <p:sp>
        <p:nvSpPr>
          <p:cNvPr id="1015811" name="Rectangle 3"/>
          <p:cNvSpPr>
            <a:spLocks noChangeArrowheads="1"/>
          </p:cNvSpPr>
          <p:nvPr/>
        </p:nvSpPr>
        <p:spPr bwMode="auto">
          <a:xfrm>
            <a:off x="608014" y="1153954"/>
            <a:ext cx="7926386" cy="313932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&lt;p&gt;[&amp;gt;&amp;gt;&amp;nbsp;&amp;nbsp;Welcome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&amp;nbsp;&amp;nbsp;&amp;lt;&amp;lt;]&lt;/p&gt;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&lt;p&gt;&amp;#9658;I have following cards: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A&amp;#9827;, K&amp;#9830; and 9&amp;#9829;.&lt;/p&gt;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&lt;p&gt;&amp;#9658;I prefer hard rock &amp;#9835;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music &amp;#9835;&lt;/p&gt;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&lt;p&gt;&amp;copy; 2006 by Svetlin Nakov &amp;amp; his team&lt;/p&gt;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&lt;p&gt;Telerik Academy™&lt;/p&gt;</a:t>
            </a:r>
          </a:p>
        </p:txBody>
      </p:sp>
      <p:sp>
        <p:nvSpPr>
          <p:cNvPr id="5" name="Rectangle 4"/>
          <p:cNvSpPr/>
          <p:nvPr/>
        </p:nvSpPr>
        <p:spPr>
          <a:xfrm>
            <a:off x="5152911" y="1066800"/>
            <a:ext cx="3381489" cy="5457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2575" indent="-282575" algn="r" eaLnBrk="0" hangingPunct="0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282575" algn="l"/>
              </a:tabLst>
            </a:pPr>
            <a:r>
              <a:rPr lang="en-US" sz="2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special-chars.html</a:t>
            </a:r>
            <a:endParaRPr lang="en-US" sz="2600" b="1" dirty="0">
              <a:solidFill>
                <a:srgbClr val="CCFF66">
                  <a:lumMod val="40000"/>
                  <a:lumOff val="6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/>
            </a:endParaRPr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7623" y="1828800"/>
            <a:ext cx="6501355" cy="4343400"/>
          </a:xfrm>
          <a:prstGeom prst="roundRect">
            <a:avLst>
              <a:gd name="adj" fmla="val 2404"/>
            </a:avLst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457200" y="4495802"/>
            <a:ext cx="8229600" cy="1447798"/>
          </a:xfrm>
        </p:spPr>
        <p:txBody>
          <a:bodyPr/>
          <a:lstStyle/>
          <a:p>
            <a:r>
              <a:rPr lang="en-US" dirty="0"/>
              <a:t>Using </a:t>
            </a:r>
            <a:r>
              <a:rPr lang="en-US" dirty="0">
                <a:latin typeface="Consolas" pitchFamily="49" charset="0"/>
              </a:rPr>
              <a:t>&lt;DIV&gt;</a:t>
            </a:r>
            <a:r>
              <a:rPr lang="en-US" dirty="0"/>
              <a:t> and </a:t>
            </a:r>
            <a:r>
              <a:rPr lang="en-US" dirty="0">
                <a:latin typeface="Consolas" pitchFamily="49" charset="0"/>
              </a:rPr>
              <a:t>&lt;SPAN&gt;</a:t>
            </a:r>
            <a:r>
              <a:rPr lang="en-US" dirty="0"/>
              <a:t> Block and Inline Elements</a:t>
            </a:r>
            <a:endParaRPr lang="bg-BG" dirty="0"/>
          </a:p>
        </p:txBody>
      </p:sp>
      <p:pic>
        <p:nvPicPr>
          <p:cNvPr id="13314" name="Picture 2" descr="http://www.instantshift.com/wp-content/uploads/2009/11/cssbm-0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08321">
            <a:off x="4773825" y="1210905"/>
            <a:ext cx="3657600" cy="2585498"/>
          </a:xfrm>
          <a:prstGeom prst="roundRect">
            <a:avLst>
              <a:gd name="adj" fmla="val 12629"/>
            </a:avLst>
          </a:prstGeom>
          <a:ln>
            <a:noFill/>
          </a:ln>
          <a:effectLst>
            <a:softEdge rad="112500"/>
          </a:effectLst>
        </p:spPr>
      </p:pic>
      <p:pic>
        <p:nvPicPr>
          <p:cNvPr id="14338" name="Picture 2" descr="http://i.expression.microsoft.com/dd326790.PixieMill03_09(en-us,MSDN.10).gi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48508">
            <a:off x="699797" y="1212846"/>
            <a:ext cx="3532943" cy="2625398"/>
          </a:xfrm>
          <a:prstGeom prst="roundRect">
            <a:avLst>
              <a:gd name="adj" fmla="val 12629"/>
            </a:avLst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ransition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Block and Inline Elements</a:t>
            </a:r>
            <a:endParaRPr lang="bg-BG" dirty="0"/>
          </a:p>
        </p:txBody>
      </p:sp>
      <p:sp>
        <p:nvSpPr>
          <p:cNvPr id="106291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Block elements </a:t>
            </a:r>
            <a:r>
              <a:rPr lang="en-US" dirty="0"/>
              <a:t>add a line break before and after them</a:t>
            </a:r>
          </a:p>
          <a:p>
            <a:pPr lvl="1">
              <a:defRPr/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&lt;div&gt;</a:t>
            </a:r>
            <a:r>
              <a:rPr lang="en-US" dirty="0"/>
              <a:t> is a block element</a:t>
            </a:r>
          </a:p>
          <a:p>
            <a:pPr lvl="1">
              <a:defRPr/>
            </a:pPr>
            <a:r>
              <a:rPr lang="en-US" dirty="0"/>
              <a:t>Other block elements are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&lt;table&gt;</a:t>
            </a:r>
            <a:r>
              <a:rPr lang="en-US" dirty="0"/>
              <a:t>,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&lt;hr&gt;</a:t>
            </a:r>
            <a:r>
              <a:rPr lang="en-US" dirty="0"/>
              <a:t>, headings, lists,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&lt;p&gt;</a:t>
            </a:r>
            <a:r>
              <a:rPr lang="en-US" dirty="0"/>
              <a:t> and etc.</a:t>
            </a:r>
          </a:p>
          <a:p>
            <a:pPr>
              <a:defRPr/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Inline elements </a:t>
            </a:r>
            <a:r>
              <a:rPr lang="en-US" dirty="0"/>
              <a:t>don’t break the text before and after them</a:t>
            </a:r>
          </a:p>
          <a:p>
            <a:pPr lvl="1">
              <a:defRPr/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&lt;span&gt;</a:t>
            </a:r>
            <a:r>
              <a:rPr lang="en-US" dirty="0"/>
              <a:t> is an inline element</a:t>
            </a:r>
          </a:p>
          <a:p>
            <a:pPr lvl="1">
              <a:defRPr/>
            </a:pPr>
            <a:r>
              <a:rPr lang="en-US" dirty="0"/>
              <a:t>Most HTML elements are inline, e.g.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&lt;a&gt;</a:t>
            </a:r>
            <a:endParaRPr lang="bg-BG" dirty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56</a:t>
            </a:fld>
            <a:endParaRPr lang="en-US" dirty="0"/>
          </a:p>
        </p:txBody>
      </p:sp>
    </p:spTree>
  </p:cSld>
  <p:clrMapOvr>
    <a:masterClrMapping/>
  </p:clrMapOvr>
  <p:transition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The &lt;div&gt; Tag</a:t>
            </a:r>
          </a:p>
        </p:txBody>
      </p:sp>
      <p:sp>
        <p:nvSpPr>
          <p:cNvPr id="94413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ct val="30000"/>
              </a:spcBef>
              <a:defRPr/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&lt;div&gt;</a:t>
            </a:r>
            <a:r>
              <a:rPr lang="en-US" dirty="0"/>
              <a:t> creates logical divisions within a page</a:t>
            </a:r>
          </a:p>
          <a:p>
            <a:pPr>
              <a:spcBef>
                <a:spcPct val="30000"/>
              </a:spcBef>
              <a:defRPr/>
            </a:pPr>
            <a:r>
              <a:rPr lang="en-US" dirty="0"/>
              <a:t>Block style element</a:t>
            </a:r>
          </a:p>
          <a:p>
            <a:pPr>
              <a:spcBef>
                <a:spcPct val="30000"/>
              </a:spcBef>
              <a:defRPr/>
            </a:pPr>
            <a:r>
              <a:rPr lang="en-US" dirty="0"/>
              <a:t>Used with CSS</a:t>
            </a:r>
          </a:p>
          <a:p>
            <a:pPr>
              <a:spcBef>
                <a:spcPct val="30000"/>
              </a:spcBef>
              <a:defRPr/>
            </a:pPr>
            <a:r>
              <a:rPr lang="en-US" dirty="0"/>
              <a:t>Example: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57</a:t>
            </a:fld>
            <a:endParaRPr lang="en-US" dirty="0"/>
          </a:p>
        </p:txBody>
      </p:sp>
      <p:sp>
        <p:nvSpPr>
          <p:cNvPr id="944132" name="Rectangle 4"/>
          <p:cNvSpPr>
            <a:spLocks noChangeArrowheads="1"/>
          </p:cNvSpPr>
          <p:nvPr/>
        </p:nvSpPr>
        <p:spPr bwMode="auto">
          <a:xfrm>
            <a:off x="612775" y="4800600"/>
            <a:ext cx="7847013" cy="160043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style="font-size:24px; color:red"&gt;DIV example&lt;/div&gt;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&lt;p&gt;This one is &lt;span style="color:red; font-weight:bold"&gt;only a test&lt;/span&gt;.&lt;/p&gt;</a:t>
            </a:r>
          </a:p>
        </p:txBody>
      </p:sp>
      <p:pic>
        <p:nvPicPr>
          <p:cNvPr id="73734" name="Picture 6" descr="div-and-spa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2739" y="1882775"/>
            <a:ext cx="4251325" cy="2625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580911" y="4191000"/>
            <a:ext cx="3381489" cy="5457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2575" indent="-282575" eaLnBrk="0" hangingPunct="0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282575" algn="l"/>
              </a:tabLst>
            </a:pPr>
            <a:r>
              <a:rPr lang="en-US" sz="2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div-and-span.html</a:t>
            </a:r>
            <a:endParaRPr lang="en-US" sz="2600" b="1" dirty="0">
              <a:solidFill>
                <a:srgbClr val="CCFF66">
                  <a:lumMod val="40000"/>
                  <a:lumOff val="6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The &lt;span&gt; Tag</a:t>
            </a:r>
          </a:p>
        </p:txBody>
      </p:sp>
      <p:sp>
        <p:nvSpPr>
          <p:cNvPr id="94617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Inline style element</a:t>
            </a:r>
          </a:p>
          <a:p>
            <a:pPr>
              <a:defRPr/>
            </a:pPr>
            <a:r>
              <a:rPr lang="en-US" dirty="0"/>
              <a:t>Useful for modifying a specific portion of text </a:t>
            </a:r>
          </a:p>
          <a:p>
            <a:pPr lvl="1">
              <a:defRPr/>
            </a:pPr>
            <a:r>
              <a:rPr lang="en-US" dirty="0"/>
              <a:t>Don't create a separate area			 (paragraph) in the document</a:t>
            </a:r>
          </a:p>
          <a:p>
            <a:pPr>
              <a:defRPr/>
            </a:pPr>
            <a:r>
              <a:rPr lang="en-US" dirty="0"/>
              <a:t>Very useful with CSS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58</a:t>
            </a:fld>
            <a:endParaRPr lang="en-US" dirty="0"/>
          </a:p>
        </p:txBody>
      </p:sp>
      <p:sp>
        <p:nvSpPr>
          <p:cNvPr id="946180" name="Rectangle 4"/>
          <p:cNvSpPr>
            <a:spLocks noChangeArrowheads="1"/>
          </p:cNvSpPr>
          <p:nvPr/>
        </p:nvSpPr>
        <p:spPr bwMode="auto">
          <a:xfrm>
            <a:off x="466725" y="4800362"/>
            <a:ext cx="8208963" cy="160043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&lt;p&gt;This one is &lt;span style="color:red; font-weight:bold"&gt;only a test&lt;/span&gt;.&lt;/p&gt;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&lt;p&gt;This one is another &lt;span style="font-size:32px; font-weight:bold"&gt;TEST&lt;/span&gt;.&lt;/p&gt;</a:t>
            </a:r>
          </a:p>
        </p:txBody>
      </p:sp>
      <p:pic>
        <p:nvPicPr>
          <p:cNvPr id="75782" name="Picture 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0814" y="2362200"/>
            <a:ext cx="2621170" cy="2383660"/>
          </a:xfrm>
          <a:prstGeom prst="roundRect">
            <a:avLst>
              <a:gd name="adj" fmla="val 428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scene3d>
            <a:camera prst="perspectiveHeroicExtremeLeftFacing"/>
            <a:lightRig rig="threePt" dir="t"/>
          </a:scene3d>
        </p:spPr>
      </p:pic>
      <p:sp>
        <p:nvSpPr>
          <p:cNvPr id="7" name="Rectangle 6"/>
          <p:cNvSpPr/>
          <p:nvPr/>
        </p:nvSpPr>
        <p:spPr>
          <a:xfrm>
            <a:off x="381000" y="4191000"/>
            <a:ext cx="3381489" cy="5457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2575" indent="-282575" eaLnBrk="0" hangingPunct="0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282575" algn="l"/>
              </a:tabLst>
            </a:pPr>
            <a:r>
              <a:rPr lang="en-US" sz="2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span.html</a:t>
            </a:r>
            <a:endParaRPr lang="en-US" sz="2600" b="1" dirty="0">
              <a:solidFill>
                <a:srgbClr val="CCFF66">
                  <a:lumMod val="40000"/>
                  <a:lumOff val="6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124200" y="3429000"/>
            <a:ext cx="4876800" cy="685800"/>
          </a:xfrm>
        </p:spPr>
        <p:txBody>
          <a:bodyPr/>
          <a:lstStyle/>
          <a:p>
            <a:r>
              <a:rPr lang="en-US" dirty="0"/>
              <a:t>HTML Tables</a:t>
            </a:r>
          </a:p>
        </p:txBody>
      </p:sp>
      <p:pic>
        <p:nvPicPr>
          <p:cNvPr id="57346" name="Picture 2" descr="http://webscripts.softpedia.com/screenshots/Javascript-for-sorting-HTML-tables-21109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52600" y="1143000"/>
            <a:ext cx="5538154" cy="1184512"/>
          </a:xfrm>
          <a:prstGeom prst="roundRect">
            <a:avLst>
              <a:gd name="adj" fmla="val 627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scene3d>
            <a:camera prst="perspectiveLeft"/>
            <a:lightRig rig="threePt" dir="t"/>
          </a:scene3d>
        </p:spPr>
      </p:pic>
      <p:pic>
        <p:nvPicPr>
          <p:cNvPr id="57348" name="Picture 4" descr="http://www.create-a-website-adviser.com/images/htmltable1code.gif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20445291">
            <a:off x="737435" y="2866099"/>
            <a:ext cx="2167800" cy="338137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050" name="Picture 2" descr="http://puna.net.nz/archives/Design/css-tables_files/c1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407001">
            <a:off x="5216420" y="4908247"/>
            <a:ext cx="3200400" cy="1330934"/>
          </a:xfrm>
          <a:prstGeom prst="roundRect">
            <a:avLst>
              <a:gd name="adj" fmla="val 1878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54462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5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Creating HTML Pages</a:t>
            </a:r>
          </a:p>
        </p:txBody>
      </p:sp>
      <p:sp>
        <p:nvSpPr>
          <p:cNvPr id="878595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990600"/>
            <a:ext cx="8686800" cy="5638800"/>
          </a:xfrm>
        </p:spPr>
        <p:txBody>
          <a:bodyPr/>
          <a:lstStyle/>
          <a:p>
            <a:pPr>
              <a:lnSpc>
                <a:spcPct val="95000"/>
              </a:lnSpc>
              <a:defRPr/>
            </a:pPr>
            <a:r>
              <a:rPr lang="en-US" dirty="0"/>
              <a:t>An HTML file must have an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.</a:t>
            </a:r>
            <a:r>
              <a:rPr lang="en-US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htm</a:t>
            </a:r>
            <a:r>
              <a:rPr lang="en-US" dirty="0"/>
              <a:t> or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.html</a:t>
            </a:r>
            <a:r>
              <a:rPr lang="en-US" dirty="0"/>
              <a:t> file extension</a:t>
            </a:r>
          </a:p>
          <a:p>
            <a:pPr>
              <a:lnSpc>
                <a:spcPct val="95000"/>
              </a:lnSpc>
              <a:defRPr/>
            </a:pPr>
            <a:r>
              <a:rPr lang="en-US" dirty="0"/>
              <a:t>HTML files can be created with text editors:</a:t>
            </a:r>
          </a:p>
          <a:p>
            <a:pPr lvl="1">
              <a:lnSpc>
                <a:spcPct val="95000"/>
              </a:lnSpc>
              <a:defRPr/>
            </a:pPr>
            <a:r>
              <a:rPr lang="en-US" noProof="1"/>
              <a:t>NotePad, NotePad ++, PSPad</a:t>
            </a:r>
          </a:p>
          <a:p>
            <a:pPr>
              <a:lnSpc>
                <a:spcPct val="95000"/>
              </a:lnSpc>
              <a:defRPr/>
            </a:pPr>
            <a:r>
              <a:rPr lang="en-US" dirty="0"/>
              <a:t>Or HTML editors (WYSIWYG Editors):</a:t>
            </a:r>
          </a:p>
          <a:p>
            <a:pPr lvl="1">
              <a:lnSpc>
                <a:spcPct val="95000"/>
              </a:lnSpc>
              <a:defRPr/>
            </a:pPr>
            <a:r>
              <a:rPr lang="en-US" dirty="0"/>
              <a:t>Microsoft FrontPage</a:t>
            </a:r>
          </a:p>
          <a:p>
            <a:pPr lvl="1">
              <a:lnSpc>
                <a:spcPct val="95000"/>
              </a:lnSpc>
              <a:defRPr/>
            </a:pPr>
            <a:r>
              <a:rPr lang="en-US" dirty="0"/>
              <a:t>Macromedia Dreamweaver</a:t>
            </a:r>
          </a:p>
          <a:p>
            <a:pPr lvl="1">
              <a:lnSpc>
                <a:spcPct val="95000"/>
              </a:lnSpc>
              <a:defRPr/>
            </a:pPr>
            <a:r>
              <a:rPr lang="en-US" dirty="0"/>
              <a:t>Netscape Composer</a:t>
            </a:r>
          </a:p>
          <a:p>
            <a:pPr lvl="1">
              <a:lnSpc>
                <a:spcPct val="95000"/>
              </a:lnSpc>
              <a:defRPr/>
            </a:pPr>
            <a:r>
              <a:rPr lang="en-US" dirty="0"/>
              <a:t>Microsoft Word</a:t>
            </a:r>
          </a:p>
          <a:p>
            <a:pPr lvl="1">
              <a:lnSpc>
                <a:spcPct val="95000"/>
              </a:lnSpc>
              <a:defRPr/>
            </a:pPr>
            <a:r>
              <a:rPr lang="en-US" dirty="0"/>
              <a:t>Visual Studio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6563520" y="901800"/>
              <a:ext cx="2232720" cy="7416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547680" y="838440"/>
                <a:ext cx="2264400" cy="8683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9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HTML Tables</a:t>
            </a:r>
          </a:p>
        </p:txBody>
      </p:sp>
      <p:sp>
        <p:nvSpPr>
          <p:cNvPr id="101990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ts val="4000"/>
              </a:lnSpc>
              <a:defRPr/>
            </a:pPr>
            <a:r>
              <a:rPr lang="en-US" dirty="0"/>
              <a:t>Tables represent tabular data</a:t>
            </a:r>
          </a:p>
          <a:p>
            <a:pPr lvl="1">
              <a:lnSpc>
                <a:spcPts val="4000"/>
              </a:lnSpc>
              <a:defRPr/>
            </a:pPr>
            <a:r>
              <a:rPr lang="en-US" dirty="0"/>
              <a:t>A table consists of one or several rows</a:t>
            </a:r>
          </a:p>
          <a:p>
            <a:pPr lvl="1">
              <a:lnSpc>
                <a:spcPts val="4000"/>
              </a:lnSpc>
              <a:defRPr/>
            </a:pPr>
            <a:r>
              <a:rPr lang="en-US" dirty="0"/>
              <a:t>Each row has one or more columns</a:t>
            </a:r>
          </a:p>
          <a:p>
            <a:pPr>
              <a:lnSpc>
                <a:spcPts val="4000"/>
              </a:lnSpc>
              <a:defRPr/>
            </a:pPr>
            <a:r>
              <a:rPr lang="en-US" dirty="0"/>
              <a:t>Tables comprised of several core tags: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&lt;table&gt;&lt;/table&gt;</a:t>
            </a:r>
            <a:r>
              <a:rPr lang="en-US" dirty="0"/>
              <a:t>: begin / end the table</a:t>
            </a:r>
            <a:br>
              <a:rPr lang="en-US" dirty="0"/>
            </a:br>
            <a:r>
              <a:rPr lang="en-US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&lt;tr&gt;&lt;/tr&gt;</a:t>
            </a:r>
            <a:r>
              <a:rPr lang="en-US" noProof="1"/>
              <a:t>: </a:t>
            </a:r>
            <a:r>
              <a:rPr lang="en-US" dirty="0"/>
              <a:t>create a table row</a:t>
            </a:r>
            <a:br>
              <a:rPr lang="en-US" dirty="0"/>
            </a:b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&lt;td&gt;&lt;/td&gt;</a:t>
            </a:r>
            <a:r>
              <a:rPr lang="en-US" dirty="0"/>
              <a:t>: create tabular data (cell)</a:t>
            </a:r>
          </a:p>
          <a:p>
            <a:pPr>
              <a:lnSpc>
                <a:spcPts val="4000"/>
              </a:lnSpc>
              <a:defRPr/>
            </a:pPr>
            <a:r>
              <a:rPr lang="en-US" dirty="0"/>
              <a:t>Tables should not be used for layout. Use CSS floats and positioning styles instead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86113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6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HTML Tables (2)</a:t>
            </a:r>
            <a:endParaRPr lang="bg-BG"/>
          </a:p>
        </p:txBody>
      </p:sp>
      <p:sp>
        <p:nvSpPr>
          <p:cNvPr id="101069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ct val="50000"/>
              </a:spcBef>
              <a:defRPr/>
            </a:pPr>
            <a:r>
              <a:rPr lang="en-ZA" dirty="0">
                <a:sym typeface="Wingdings" pitchFamily="2" charset="2"/>
              </a:rPr>
              <a:t>Start and end of a table</a:t>
            </a:r>
          </a:p>
          <a:p>
            <a:pPr>
              <a:lnSpc>
                <a:spcPct val="100000"/>
              </a:lnSpc>
              <a:spcBef>
                <a:spcPct val="50000"/>
              </a:spcBef>
              <a:defRPr/>
            </a:pPr>
            <a:endParaRPr lang="en-ZA" dirty="0">
              <a:sym typeface="Wingdings" pitchFamily="2" charset="2"/>
            </a:endParaRPr>
          </a:p>
          <a:p>
            <a:pPr>
              <a:lnSpc>
                <a:spcPct val="100000"/>
              </a:lnSpc>
              <a:spcBef>
                <a:spcPct val="50000"/>
              </a:spcBef>
              <a:defRPr/>
            </a:pPr>
            <a:r>
              <a:rPr lang="en-ZA" dirty="0">
                <a:sym typeface="Wingdings" pitchFamily="2" charset="2"/>
              </a:rPr>
              <a:t>Start and end of a row</a:t>
            </a:r>
            <a:endParaRPr lang="en-ZA" dirty="0"/>
          </a:p>
          <a:p>
            <a:pPr>
              <a:lnSpc>
                <a:spcPct val="100000"/>
              </a:lnSpc>
              <a:spcBef>
                <a:spcPct val="50000"/>
              </a:spcBef>
              <a:defRPr/>
            </a:pPr>
            <a:endParaRPr lang="en-ZA" dirty="0"/>
          </a:p>
          <a:p>
            <a:pPr>
              <a:lnSpc>
                <a:spcPct val="100000"/>
              </a:lnSpc>
              <a:spcBef>
                <a:spcPct val="50000"/>
              </a:spcBef>
              <a:defRPr/>
            </a:pPr>
            <a:r>
              <a:rPr lang="en-ZA" dirty="0">
                <a:sym typeface="Wingdings" pitchFamily="2" charset="2"/>
              </a:rPr>
              <a:t>Start and end of a cell in a row</a:t>
            </a: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61</a:t>
            </a:fld>
            <a:endParaRPr lang="en-US" dirty="0"/>
          </a:p>
        </p:txBody>
      </p:sp>
      <p:sp>
        <p:nvSpPr>
          <p:cNvPr id="1010692" name="Rectangle 4"/>
          <p:cNvSpPr>
            <a:spLocks noChangeArrowheads="1"/>
          </p:cNvSpPr>
          <p:nvPr/>
        </p:nvSpPr>
        <p:spPr bwMode="auto">
          <a:xfrm>
            <a:off x="755651" y="1905000"/>
            <a:ext cx="7626349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&lt;table&gt; ... &lt;/table&gt;</a:t>
            </a:r>
          </a:p>
        </p:txBody>
      </p:sp>
      <p:sp>
        <p:nvSpPr>
          <p:cNvPr id="1010693" name="Rectangle 5"/>
          <p:cNvSpPr>
            <a:spLocks noChangeArrowheads="1"/>
          </p:cNvSpPr>
          <p:nvPr/>
        </p:nvSpPr>
        <p:spPr bwMode="auto">
          <a:xfrm>
            <a:off x="755651" y="3500438"/>
            <a:ext cx="7626349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&lt;tr&gt; ... &lt;/tr&gt;</a:t>
            </a:r>
          </a:p>
        </p:txBody>
      </p:sp>
      <p:sp>
        <p:nvSpPr>
          <p:cNvPr id="1010694" name="Rectangle 6"/>
          <p:cNvSpPr>
            <a:spLocks noChangeArrowheads="1"/>
          </p:cNvSpPr>
          <p:nvPr/>
        </p:nvSpPr>
        <p:spPr bwMode="auto">
          <a:xfrm>
            <a:off x="755651" y="5100935"/>
            <a:ext cx="7626349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&lt;td&gt; ... &lt;/td&gt;</a:t>
            </a:r>
          </a:p>
        </p:txBody>
      </p:sp>
    </p:spTree>
    <p:extLst>
      <p:ext uri="{BB962C8B-B14F-4D97-AF65-F5344CB8AC3E}">
        <p14:creationId xmlns:p14="http://schemas.microsoft.com/office/powerpoint/2010/main" val="3907040746"/>
      </p:ext>
    </p:extLst>
  </p:cSld>
  <p:clrMapOvr>
    <a:masterClrMapping/>
  </p:clrMapOvr>
  <p:transition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7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Simple HTML Tables – Example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62</a:t>
            </a:fld>
            <a:endParaRPr lang="en-US" dirty="0"/>
          </a:p>
        </p:txBody>
      </p:sp>
      <p:sp>
        <p:nvSpPr>
          <p:cNvPr id="1011715" name="Rectangle 3"/>
          <p:cNvSpPr>
            <a:spLocks noChangeArrowheads="1"/>
          </p:cNvSpPr>
          <p:nvPr/>
        </p:nvSpPr>
        <p:spPr bwMode="auto">
          <a:xfrm>
            <a:off x="608014" y="1230154"/>
            <a:ext cx="7926386" cy="517064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&lt;table cellspacing="0" cellpadding="5"&gt;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&lt;tr&gt;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&lt;td&gt;&lt;img src="ppt.gif"&gt;&lt;/td&gt;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&lt;td&gt;&lt;a href="lecture1.ppt"&gt;Lecture 1&lt;/a&gt;&lt;/td&gt;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&lt;/tr&gt;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&lt;tr&gt;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&lt;td&gt;&lt;img src="ppt.gif"&gt;&lt;/td&gt;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&lt;td&gt;&lt;a href="lecture2.ppt"&gt;Lecture 2&lt;/a&gt;&lt;/td&gt;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&lt;/tr&gt;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&lt;tr&gt;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&lt;td&gt;&lt;img src="zip.gif"&gt;&lt;/td&gt;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&lt;td&gt;&lt;a href="lecture2-demos.zip"&gt;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Lecture 2 - Demos&lt;/a&gt;&lt;/td&gt;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&lt;/tr&gt;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&lt;/table&gt;</a:t>
            </a:r>
          </a:p>
        </p:txBody>
      </p:sp>
    </p:spTree>
    <p:extLst>
      <p:ext uri="{BB962C8B-B14F-4D97-AF65-F5344CB8AC3E}">
        <p14:creationId xmlns:p14="http://schemas.microsoft.com/office/powerpoint/2010/main" val="2582117648"/>
      </p:ext>
    </p:extLst>
  </p:cSld>
  <p:clrMapOvr>
    <a:masterClrMapping/>
  </p:clrMapOvr>
  <p:transition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608014" y="1230154"/>
            <a:ext cx="7926386" cy="517064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&lt;table cellspacing="0" cellpadding="5"&gt;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&lt;tr&gt;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&lt;td&gt;&lt;img src="ppt.gif"&gt;&lt;/td&gt;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&lt;td&gt;&lt;a href="lecture1.ppt"&gt;Lecture 1&lt;/a&gt;&lt;/td&gt;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&lt;/tr&gt;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&lt;tr&gt;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&lt;td&gt;&lt;img src="ppt.gif"&gt;&lt;/td&gt;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&lt;td&gt;&lt;a href="lecture2.ppt"&gt;Lecture 2&lt;/a&gt;&lt;/td&gt;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&lt;/tr&gt;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&lt;tr&gt;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&lt;td&gt;&lt;img src="zip.gif"&gt;&lt;/td&gt;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&lt;td&gt;&lt;a href="lecture2-demos.zip"&gt;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Lecture 2 - Demos&lt;/a&gt;&lt;/td&gt;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&lt;/tr&gt;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&lt;/table&gt;</a:t>
            </a:r>
          </a:p>
        </p:txBody>
      </p:sp>
      <p:sp>
        <p:nvSpPr>
          <p:cNvPr id="10127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3600" dirty="0"/>
              <a:t>Simple HTML Tables – Example (2)</a:t>
            </a:r>
            <a:endParaRPr lang="bg-BG" sz="3600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63</a:t>
            </a:fld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86400" y="3914775"/>
            <a:ext cx="2800350" cy="2257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84738587"/>
      </p:ext>
    </p:extLst>
  </p:cSld>
  <p:clrMapOvr>
    <a:masterClrMapping/>
  </p:clrMapOvr>
  <p:transition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Complete HTML Tables</a:t>
            </a:r>
            <a:endParaRPr lang="bg-BG" dirty="0"/>
          </a:p>
        </p:txBody>
      </p:sp>
      <p:sp>
        <p:nvSpPr>
          <p:cNvPr id="10567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Table rows split into three semantic sections: header, body and footer</a:t>
            </a:r>
          </a:p>
          <a:p>
            <a:pPr lvl="1">
              <a:defRPr/>
            </a:pPr>
            <a:r>
              <a:rPr lang="en-US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&lt;thead&gt;</a:t>
            </a:r>
            <a:r>
              <a:rPr lang="en-US" dirty="0"/>
              <a:t> denotes table header and contains </a:t>
            </a:r>
            <a:r>
              <a:rPr lang="en-US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&lt;th&gt;</a:t>
            </a:r>
            <a:r>
              <a:rPr lang="en-US" dirty="0"/>
              <a:t> elements, instead of </a:t>
            </a:r>
            <a:r>
              <a:rPr lang="en-US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&lt;td&gt;</a:t>
            </a:r>
            <a:r>
              <a:rPr lang="en-US" dirty="0"/>
              <a:t> elements</a:t>
            </a:r>
          </a:p>
          <a:p>
            <a:pPr lvl="1">
              <a:defRPr/>
            </a:pPr>
            <a:r>
              <a:rPr lang="en-US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&lt;tbody&gt;</a:t>
            </a:r>
            <a:r>
              <a:rPr lang="en-US" dirty="0"/>
              <a:t> denotes collection of table rows that contain the very data</a:t>
            </a:r>
          </a:p>
          <a:p>
            <a:pPr lvl="1">
              <a:defRPr/>
            </a:pPr>
            <a:r>
              <a:rPr lang="en-US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&lt;tfoot&gt;</a:t>
            </a:r>
            <a:r>
              <a:rPr lang="en-US" dirty="0"/>
              <a:t> denotes table footer but comes BEFORE the </a:t>
            </a:r>
            <a:r>
              <a:rPr lang="en-US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&lt;tbody&gt;</a:t>
            </a:r>
            <a:r>
              <a:rPr lang="en-US" dirty="0"/>
              <a:t> tag</a:t>
            </a:r>
          </a:p>
          <a:p>
            <a:pPr lvl="1">
              <a:defRPr/>
            </a:pPr>
            <a:r>
              <a:rPr lang="en-US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&lt;colgroup&gt;</a:t>
            </a:r>
            <a:r>
              <a:rPr lang="en-US" dirty="0"/>
              <a:t> and </a:t>
            </a:r>
            <a:r>
              <a:rPr lang="en-US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&lt;col&gt;</a:t>
            </a:r>
            <a:r>
              <a:rPr lang="en-US" dirty="0"/>
              <a:t> define columns (most often used to set column widths)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0954179"/>
      </p:ext>
    </p:extLst>
  </p:cSld>
  <p:clrMapOvr>
    <a:masterClrMapping/>
  </p:clrMapOvr>
  <p:transition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3800" dirty="0"/>
              <a:t>Complete HTML Table: Example</a:t>
            </a:r>
            <a:endParaRPr lang="bg-BG" sz="3800" dirty="0"/>
          </a:p>
        </p:txBody>
      </p:sp>
      <p:sp>
        <p:nvSpPr>
          <p:cNvPr id="105779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None/>
              <a:defRPr/>
            </a:pPr>
            <a:r>
              <a:rPr lang="en-US" dirty="0"/>
              <a:t> </a:t>
            </a:r>
            <a:endParaRPr lang="bg-BG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65</a:t>
            </a:fld>
            <a:endParaRPr lang="en-US" dirty="0"/>
          </a:p>
        </p:txBody>
      </p:sp>
      <p:sp>
        <p:nvSpPr>
          <p:cNvPr id="1057796" name="Rectangle 4"/>
          <p:cNvSpPr>
            <a:spLocks noChangeArrowheads="1"/>
          </p:cNvSpPr>
          <p:nvPr/>
        </p:nvSpPr>
        <p:spPr bwMode="auto">
          <a:xfrm>
            <a:off x="611188" y="1066800"/>
            <a:ext cx="7847012" cy="547842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&lt;table&gt;</a:t>
            </a: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&lt;colgroup&gt;</a:t>
            </a: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&lt;col style="width:100px" /&gt;&lt;col /&gt;</a:t>
            </a: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&lt;/colgroup&gt;</a:t>
            </a: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&lt;thead&gt;</a:t>
            </a: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&lt;tr&gt;&lt;th&gt;Column 1&lt;/th&gt;&lt;th&gt;Column 2&lt;/th&gt;&lt;/tr&gt;</a:t>
            </a: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&lt;/thead&gt;</a:t>
            </a: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&lt;tfoot&gt;</a:t>
            </a: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&lt;tr&gt;&lt;td&gt;Footer 1&lt;/td&gt;&lt;td&gt;Footer 2&lt;/td&gt;&lt;/tr&gt;</a:t>
            </a: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&lt;/tfoot&gt;</a:t>
            </a: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&lt;tbody&gt;</a:t>
            </a: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&lt;tr&gt;&lt;td&gt;Cell 1.1&lt;/td&gt;&lt;td&gt;Cell 1.2&lt;/td&gt;&lt;/tr&gt;</a:t>
            </a: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&lt;tr&gt;&lt;td&gt;Cell 2.1&lt;/td&gt;&lt;td&gt;Cell 2.2&lt;/td&gt;&lt;/tr&gt;</a:t>
            </a: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&lt;/tbody&gt;</a:t>
            </a: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&lt;/table&gt;</a:t>
            </a:r>
          </a:p>
        </p:txBody>
      </p:sp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2819400" y="2291596"/>
            <a:ext cx="2514600" cy="527804"/>
          </a:xfrm>
          <a:prstGeom prst="wedgeRoundRectCallout">
            <a:avLst>
              <a:gd name="adj1" fmla="val -90772"/>
              <a:gd name="adj2" fmla="val 47887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header</a:t>
            </a:r>
          </a:p>
        </p:txBody>
      </p:sp>
      <p:sp>
        <p:nvSpPr>
          <p:cNvPr id="12" name="AutoShape 7"/>
          <p:cNvSpPr>
            <a:spLocks noChangeArrowheads="1"/>
          </p:cNvSpPr>
          <p:nvPr/>
        </p:nvSpPr>
        <p:spPr bwMode="auto">
          <a:xfrm>
            <a:off x="2514600" y="3358396"/>
            <a:ext cx="2209800" cy="527804"/>
          </a:xfrm>
          <a:prstGeom prst="wedgeRoundRectCallout">
            <a:avLst>
              <a:gd name="adj1" fmla="val -82311"/>
              <a:gd name="adj2" fmla="val 52581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footer</a:t>
            </a:r>
          </a:p>
        </p:txBody>
      </p:sp>
      <p:sp>
        <p:nvSpPr>
          <p:cNvPr id="13" name="AutoShape 7"/>
          <p:cNvSpPr>
            <a:spLocks noChangeArrowheads="1"/>
          </p:cNvSpPr>
          <p:nvPr/>
        </p:nvSpPr>
        <p:spPr bwMode="auto">
          <a:xfrm>
            <a:off x="3581400" y="4425196"/>
            <a:ext cx="4419600" cy="527804"/>
          </a:xfrm>
          <a:prstGeom prst="wedgeRoundRectCallout">
            <a:avLst>
              <a:gd name="adj1" fmla="val -90128"/>
              <a:gd name="adj2" fmla="val 55481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Last comes the body (data)</a:t>
            </a:r>
          </a:p>
        </p:txBody>
      </p:sp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6934200" y="2209800"/>
            <a:ext cx="990600" cy="527804"/>
          </a:xfrm>
          <a:prstGeom prst="wedgeRoundRectCallout">
            <a:avLst>
              <a:gd name="adj1" fmla="val -88658"/>
              <a:gd name="adj2" fmla="val 74075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th</a:t>
            </a:r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3352800" y="1224796"/>
            <a:ext cx="2514600" cy="527804"/>
          </a:xfrm>
          <a:prstGeom prst="wedgeRoundRectCallout">
            <a:avLst>
              <a:gd name="adj1" fmla="val -90772"/>
              <a:gd name="adj2" fmla="val 47887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columns</a:t>
            </a:r>
          </a:p>
        </p:txBody>
      </p:sp>
    </p:spTree>
    <p:extLst>
      <p:ext uri="{BB962C8B-B14F-4D97-AF65-F5344CB8AC3E}">
        <p14:creationId xmlns:p14="http://schemas.microsoft.com/office/powerpoint/2010/main" val="79714189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9" grpId="0" animBg="1"/>
      <p:bldP spid="10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611188" y="1219200"/>
            <a:ext cx="7847012" cy="547842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&lt;table&gt;</a:t>
            </a: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&lt;colgroup&gt;</a:t>
            </a: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&lt;col style="width:200px" /&gt;&lt;col /&gt;</a:t>
            </a: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&lt;/colgroup&gt;</a:t>
            </a: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&lt;thead&gt;</a:t>
            </a: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&lt;tr&gt;&lt;th&gt;Column 1&lt;/th&gt;&lt;th&gt;Column 2&lt;/th&gt;&lt;/tr&gt;</a:t>
            </a: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&lt;/thead&gt;</a:t>
            </a: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&lt;tfoot&gt;</a:t>
            </a: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&lt;tr&gt;&lt;td&gt;Footer 1&lt;/td&gt;&lt;td&gt;Footer 2&lt;/td&gt;&lt;/tr&gt;</a:t>
            </a: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&lt;/tfoot&gt;</a:t>
            </a: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&lt;tbody&gt;</a:t>
            </a: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&lt;tr&gt;&lt;td&gt;Cell 1.1&lt;/td&gt;&lt;td&gt;Cell 1.2&lt;/td&gt;&lt;/tr&gt;</a:t>
            </a: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&lt;tr&gt;&lt;td&gt;Cell 2.1&lt;/td&gt;&lt;td&gt;Cell 2.2&lt;/td&gt;&lt;/tr&gt;</a:t>
            </a: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&lt;/tbody&gt;</a:t>
            </a: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&lt;/table&gt;</a:t>
            </a:r>
          </a:p>
        </p:txBody>
      </p:sp>
      <p:sp>
        <p:nvSpPr>
          <p:cNvPr id="1058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3800" dirty="0"/>
              <a:t>Complete HTML Table:</a:t>
            </a:r>
            <a:br>
              <a:rPr lang="en-US" sz="3800" dirty="0"/>
            </a:br>
            <a:r>
              <a:rPr lang="en-US" sz="3800" dirty="0"/>
              <a:t>Example (2)</a:t>
            </a:r>
            <a:endParaRPr lang="bg-BG" sz="3800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66</a:t>
            </a:fld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5105400" y="1130610"/>
            <a:ext cx="3381489" cy="5457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2575" indent="-282575" algn="r" eaLnBrk="0" hangingPunct="0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282575" algn="l"/>
              </a:tabLst>
            </a:pPr>
            <a:r>
              <a:rPr lang="en-US" sz="2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table-full.html</a:t>
            </a:r>
            <a:endParaRPr lang="en-US" sz="2600" b="1" dirty="0">
              <a:solidFill>
                <a:srgbClr val="CCFF66">
                  <a:lumMod val="40000"/>
                  <a:lumOff val="6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/>
            </a:endParaRPr>
          </a:p>
        </p:txBody>
      </p:sp>
      <p:sp>
        <p:nvSpPr>
          <p:cNvPr id="12" name="AutoShape 7"/>
          <p:cNvSpPr>
            <a:spLocks noChangeArrowheads="1"/>
          </p:cNvSpPr>
          <p:nvPr/>
        </p:nvSpPr>
        <p:spPr bwMode="auto">
          <a:xfrm>
            <a:off x="2514600" y="5029200"/>
            <a:ext cx="4038600" cy="1379101"/>
          </a:xfrm>
          <a:prstGeom prst="wedgeRoundRectCallout">
            <a:avLst>
              <a:gd name="adj1" fmla="val -63389"/>
              <a:gd name="adj2" fmla="val -88754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Although the footer is before the data in the code, it is displayed last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657600" y="1752600"/>
            <a:ext cx="5305425" cy="2428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1752600" y="685800"/>
            <a:ext cx="4038600" cy="953453"/>
          </a:xfrm>
          <a:prstGeom prst="wedgeRoundRectCallout">
            <a:avLst>
              <a:gd name="adj1" fmla="val 72723"/>
              <a:gd name="adj2" fmla="val 165503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By default, header text is bold and centered.</a:t>
            </a:r>
          </a:p>
        </p:txBody>
      </p:sp>
    </p:spTree>
    <p:extLst>
      <p:ext uri="{BB962C8B-B14F-4D97-AF65-F5344CB8AC3E}">
        <p14:creationId xmlns:p14="http://schemas.microsoft.com/office/powerpoint/2010/main" val="147872562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9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Nested Tables</a:t>
            </a:r>
          </a:p>
        </p:txBody>
      </p:sp>
      <p:sp>
        <p:nvSpPr>
          <p:cNvPr id="931843" name="Rectangle 3"/>
          <p:cNvSpPr>
            <a:spLocks noGrp="1" noChangeArrowheads="1"/>
          </p:cNvSpPr>
          <p:nvPr>
            <p:ph idx="1"/>
          </p:nvPr>
        </p:nvSpPr>
        <p:spPr>
          <a:xfrm>
            <a:off x="323850" y="990600"/>
            <a:ext cx="8496300" cy="5329238"/>
          </a:xfrm>
        </p:spPr>
        <p:txBody>
          <a:bodyPr/>
          <a:lstStyle/>
          <a:p>
            <a:pPr>
              <a:lnSpc>
                <a:spcPct val="90000"/>
              </a:lnSpc>
              <a:defRPr/>
            </a:pPr>
            <a:r>
              <a:rPr lang="en-US" sz="3000" dirty="0"/>
              <a:t>Table data “cells” (</a:t>
            </a:r>
            <a:r>
              <a:rPr lang="en-US" sz="30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&lt;td&gt;</a:t>
            </a:r>
            <a:r>
              <a:rPr lang="en-US" sz="3000" dirty="0"/>
              <a:t>) can contain nested tables (tables within tables):</a:t>
            </a:r>
            <a:endParaRPr lang="en-US" sz="3000" dirty="0">
              <a:latin typeface="Courier New" pitchFamily="49" charset="0"/>
            </a:endParaRP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67</a:t>
            </a:fld>
            <a:endParaRPr lang="en-US" dirty="0"/>
          </a:p>
        </p:txBody>
      </p:sp>
      <p:sp>
        <p:nvSpPr>
          <p:cNvPr id="931846" name="Rectangle 6"/>
          <p:cNvSpPr>
            <a:spLocks noChangeArrowheads="1"/>
          </p:cNvSpPr>
          <p:nvPr/>
        </p:nvSpPr>
        <p:spPr bwMode="auto">
          <a:xfrm>
            <a:off x="539750" y="2057400"/>
            <a:ext cx="7993063" cy="442685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&lt;table&gt;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&lt;tr&gt;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&lt;td&gt;Contact:&lt;/td&gt;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&lt;td&gt;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&lt;table&gt;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&lt;tr&gt;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&lt;td&gt;First Name&lt;/td&gt;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&lt;td&gt;Last Name&lt;/td&gt;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&lt;/tr&gt;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&lt;/table&gt;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&lt;/td&gt;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&lt;/tr&gt;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&lt;/table&gt;</a:t>
            </a:r>
          </a:p>
        </p:txBody>
      </p:sp>
      <p:sp>
        <p:nvSpPr>
          <p:cNvPr id="7" name="Rectangle 6"/>
          <p:cNvSpPr/>
          <p:nvPr/>
        </p:nvSpPr>
        <p:spPr>
          <a:xfrm>
            <a:off x="5152911" y="1968810"/>
            <a:ext cx="3381489" cy="5457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2575" indent="-282575" algn="r" eaLnBrk="0" hangingPunct="0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282575" algn="l"/>
              </a:tabLst>
            </a:pPr>
            <a:r>
              <a:rPr lang="en-US" sz="2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nested-tables.html</a:t>
            </a:r>
            <a:endParaRPr lang="en-US" sz="2600" b="1" dirty="0">
              <a:solidFill>
                <a:srgbClr val="CCFF66">
                  <a:lumMod val="40000"/>
                  <a:lumOff val="6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/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10175" y="3905250"/>
            <a:ext cx="3095625" cy="2343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12999829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"/>
          <p:cNvSpPr txBox="1">
            <a:spLocks noChangeArrowheads="1"/>
          </p:cNvSpPr>
          <p:nvPr/>
        </p:nvSpPr>
        <p:spPr>
          <a:xfrm>
            <a:off x="4343400" y="1981200"/>
            <a:ext cx="4267200" cy="4419600"/>
          </a:xfrm>
          <a:prstGeom prst="rect">
            <a:avLst/>
          </a:prstGeom>
        </p:spPr>
        <p:txBody>
          <a:bodyPr/>
          <a:lstStyle/>
          <a:p>
            <a:pPr marL="282575" lvl="0" indent="-282575" eaLnBrk="0" hangingPunct="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/>
            </a:pPr>
            <a:r>
              <a:rPr lang="en-US" sz="3200" b="1" noProof="1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cellpadding</a:t>
            </a:r>
          </a:p>
          <a:p>
            <a:pPr marL="282575" lvl="0" indent="-282575" eaLnBrk="0" hangingPunct="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/>
            </a:pPr>
            <a:endParaRPr lang="en-US" sz="3200" b="1" dirty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  <a:p>
            <a:pPr marL="282575" lvl="0" indent="-282575" eaLnBrk="0" hangingPunct="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/>
            </a:pPr>
            <a:endParaRPr lang="en-US" sz="3200" b="1" dirty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  <a:p>
            <a:pPr marL="282575" lvl="0" indent="-282575" eaLnBrk="0" hangingPunct="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/>
            </a:pPr>
            <a:endParaRPr lang="en-US" sz="3200" b="1" dirty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  <a:p>
            <a:pPr marL="282575" lvl="0" indent="-282575" eaLnBrk="0" hangingPunct="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/>
            </a:pPr>
            <a:endParaRPr lang="en-US" sz="3000" b="1" dirty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  <a:p>
            <a:pPr marL="282575" indent="-282575" eaLnBrk="0" hangingPunct="0">
              <a:lnSpc>
                <a:spcPct val="90000"/>
              </a:lnSpc>
              <a:spcBef>
                <a:spcPts val="18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/>
            </a:pPr>
            <a:r>
              <a:rPr lang="en-US" sz="30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Defines the empty space around the cell content</a:t>
            </a:r>
            <a:endParaRPr kumimoji="0" lang="en-US" sz="3000" b="1" i="0" u="none" strike="noStrike" kern="1200" cap="none" spc="0" normalizeH="0" baseline="0" noProof="0" dirty="0">
              <a:ln>
                <a:noFill/>
              </a:ln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6" name="Rectangle 3"/>
          <p:cNvSpPr txBox="1">
            <a:spLocks noChangeArrowheads="1"/>
          </p:cNvSpPr>
          <p:nvPr/>
        </p:nvSpPr>
        <p:spPr>
          <a:xfrm>
            <a:off x="457200" y="1981200"/>
            <a:ext cx="3352800" cy="4572000"/>
          </a:xfrm>
          <a:prstGeom prst="rect">
            <a:avLst/>
          </a:prstGeom>
        </p:spPr>
        <p:txBody>
          <a:bodyPr/>
          <a:lstStyle/>
          <a:p>
            <a:pPr marL="282575" lvl="0" indent="-282575" eaLnBrk="0" hangingPunct="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/>
            </a:pPr>
            <a:r>
              <a:rPr lang="en-US" sz="3200" b="1" noProof="1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cellspacing</a:t>
            </a:r>
          </a:p>
          <a:p>
            <a:pPr marL="282575" lvl="0" indent="-282575" eaLnBrk="0" hangingPunct="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/>
            </a:pPr>
            <a:endParaRPr lang="en-US" sz="3200" b="1" dirty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  <a:p>
            <a:pPr marL="282575" lvl="0" indent="-282575" eaLnBrk="0" hangingPunct="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/>
            </a:pPr>
            <a:endParaRPr lang="en-US" sz="3200" b="1" dirty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  <a:p>
            <a:pPr marL="282575" lvl="0" indent="-282575" eaLnBrk="0" hangingPunct="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/>
            </a:pPr>
            <a:endParaRPr lang="en-US" sz="3200" b="1" dirty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  <a:p>
            <a:pPr marL="282575" lvl="0" indent="-282575" eaLnBrk="0" hangingPunct="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/>
            </a:pPr>
            <a:endParaRPr lang="en-US" sz="3000" b="1" dirty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  <a:p>
            <a:pPr marL="282575" lvl="0" indent="-282575" eaLnBrk="0" hangingPunct="0">
              <a:lnSpc>
                <a:spcPct val="90000"/>
              </a:lnSpc>
              <a:spcBef>
                <a:spcPts val="18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/>
            </a:pPr>
            <a:r>
              <a:rPr lang="en-US" sz="30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Defines the empty space between cells</a:t>
            </a:r>
            <a:endParaRPr kumimoji="0" lang="en-US" sz="3000" b="1" i="0" u="none" strike="noStrike" kern="1200" cap="none" spc="0" normalizeH="0" baseline="0" noProof="0" dirty="0">
              <a:ln>
                <a:noFill/>
              </a:ln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240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3800"/>
              <a:t>Cell Spacing and Padding</a:t>
            </a:r>
          </a:p>
        </p:txBody>
      </p:sp>
      <p:sp>
        <p:nvSpPr>
          <p:cNvPr id="1024003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066800"/>
            <a:ext cx="8686800" cy="533400"/>
          </a:xfrm>
        </p:spPr>
        <p:txBody>
          <a:bodyPr/>
          <a:lstStyle/>
          <a:p>
            <a:pPr>
              <a:lnSpc>
                <a:spcPct val="90000"/>
              </a:lnSpc>
              <a:defRPr/>
            </a:pPr>
            <a:r>
              <a:rPr lang="en-US" dirty="0"/>
              <a:t>Tables have two important attributes:</a:t>
            </a:r>
          </a:p>
        </p:txBody>
      </p:sp>
      <p:sp>
        <p:nvSpPr>
          <p:cNvPr id="38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68</a:t>
            </a:fld>
            <a:endParaRPr lang="en-US" dirty="0"/>
          </a:p>
        </p:txBody>
      </p:sp>
      <p:grpSp>
        <p:nvGrpSpPr>
          <p:cNvPr id="2" name="Group 52"/>
          <p:cNvGrpSpPr>
            <a:grpSpLocks/>
          </p:cNvGrpSpPr>
          <p:nvPr/>
        </p:nvGrpSpPr>
        <p:grpSpPr bwMode="auto">
          <a:xfrm>
            <a:off x="969963" y="3055938"/>
            <a:ext cx="2233612" cy="1439862"/>
            <a:chOff x="838" y="1933"/>
            <a:chExt cx="1407" cy="907"/>
          </a:xfrm>
        </p:grpSpPr>
        <p:sp>
          <p:nvSpPr>
            <p:cNvPr id="1024007" name="Rectangle 7"/>
            <p:cNvSpPr>
              <a:spLocks noChangeArrowheads="1"/>
            </p:cNvSpPr>
            <p:nvPr/>
          </p:nvSpPr>
          <p:spPr bwMode="auto">
            <a:xfrm>
              <a:off x="838" y="1933"/>
              <a:ext cx="499" cy="272"/>
            </a:xfrm>
            <a:prstGeom prst="rect">
              <a:avLst/>
            </a:prstGeom>
            <a:solidFill>
              <a:schemeClr val="accent5">
                <a:lumMod val="75000"/>
                <a:alpha val="30000"/>
              </a:schemeClr>
            </a:solidFill>
            <a:ln w="9525" algn="ctr">
              <a:solidFill>
                <a:schemeClr val="accent5">
                  <a:lumMod val="20000"/>
                  <a:lumOff val="8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cell</a:t>
              </a:r>
              <a:endParaRPr lang="bg-BG" sz="24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024008" name="Rectangle 8"/>
            <p:cNvSpPr>
              <a:spLocks noChangeArrowheads="1"/>
            </p:cNvSpPr>
            <p:nvPr/>
          </p:nvSpPr>
          <p:spPr bwMode="auto">
            <a:xfrm>
              <a:off x="1746" y="1933"/>
              <a:ext cx="499" cy="272"/>
            </a:xfrm>
            <a:prstGeom prst="rect">
              <a:avLst/>
            </a:prstGeom>
            <a:solidFill>
              <a:schemeClr val="accent5">
                <a:lumMod val="75000"/>
                <a:alpha val="30000"/>
              </a:schemeClr>
            </a:solidFill>
            <a:ln w="9525" algn="ctr">
              <a:solidFill>
                <a:schemeClr val="accent5">
                  <a:lumMod val="20000"/>
                  <a:lumOff val="8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2400" b="1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cell</a:t>
              </a:r>
              <a:endParaRPr lang="bg-BG" sz="2400" b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024009" name="Rectangle 9"/>
            <p:cNvSpPr>
              <a:spLocks noChangeArrowheads="1"/>
            </p:cNvSpPr>
            <p:nvPr/>
          </p:nvSpPr>
          <p:spPr bwMode="auto">
            <a:xfrm>
              <a:off x="838" y="2568"/>
              <a:ext cx="499" cy="272"/>
            </a:xfrm>
            <a:prstGeom prst="rect">
              <a:avLst/>
            </a:prstGeom>
            <a:solidFill>
              <a:schemeClr val="accent5">
                <a:lumMod val="75000"/>
                <a:alpha val="30000"/>
              </a:schemeClr>
            </a:solidFill>
            <a:ln w="9525" algn="ctr">
              <a:solidFill>
                <a:schemeClr val="accent5">
                  <a:lumMod val="20000"/>
                  <a:lumOff val="8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2400" b="1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cell</a:t>
              </a:r>
              <a:endParaRPr lang="bg-BG" sz="2400" b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024010" name="Rectangle 10"/>
            <p:cNvSpPr>
              <a:spLocks noChangeArrowheads="1"/>
            </p:cNvSpPr>
            <p:nvPr/>
          </p:nvSpPr>
          <p:spPr bwMode="auto">
            <a:xfrm>
              <a:off x="1746" y="2568"/>
              <a:ext cx="499" cy="272"/>
            </a:xfrm>
            <a:prstGeom prst="rect">
              <a:avLst/>
            </a:prstGeom>
            <a:solidFill>
              <a:schemeClr val="accent5">
                <a:lumMod val="75000"/>
                <a:alpha val="30000"/>
              </a:schemeClr>
            </a:solidFill>
            <a:ln w="9525" algn="ctr">
              <a:solidFill>
                <a:schemeClr val="accent5">
                  <a:lumMod val="20000"/>
                  <a:lumOff val="8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2400" b="1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cell</a:t>
              </a:r>
              <a:endParaRPr lang="bg-BG" sz="2400" b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024011" name="Line 11"/>
            <p:cNvSpPr>
              <a:spLocks noChangeShapeType="1"/>
            </p:cNvSpPr>
            <p:nvPr/>
          </p:nvSpPr>
          <p:spPr bwMode="auto">
            <a:xfrm>
              <a:off x="1336" y="2069"/>
              <a:ext cx="410" cy="0"/>
            </a:xfrm>
            <a:prstGeom prst="line">
              <a:avLst/>
            </a:prstGeom>
            <a:noFill/>
            <a:ln w="25400">
              <a:solidFill>
                <a:schemeClr val="accent5">
                  <a:lumMod val="20000"/>
                  <a:lumOff val="80000"/>
                </a:schemeClr>
              </a:solidFill>
              <a:round/>
              <a:headEnd type="arrow" w="lg" len="med"/>
              <a:tailEnd type="arrow" w="lg" len="med"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024014" name="Line 14"/>
            <p:cNvSpPr>
              <a:spLocks noChangeShapeType="1"/>
            </p:cNvSpPr>
            <p:nvPr/>
          </p:nvSpPr>
          <p:spPr bwMode="auto">
            <a:xfrm flipH="1">
              <a:off x="1988" y="2197"/>
              <a:ext cx="0" cy="371"/>
            </a:xfrm>
            <a:prstGeom prst="line">
              <a:avLst/>
            </a:prstGeom>
            <a:noFill/>
            <a:ln w="25400">
              <a:solidFill>
                <a:schemeClr val="accent5">
                  <a:lumMod val="20000"/>
                  <a:lumOff val="80000"/>
                </a:schemeClr>
              </a:solidFill>
              <a:round/>
              <a:headEnd type="arrow" w="lg" len="med"/>
              <a:tailEnd type="arrow" w="lg" len="med"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024029" name="Line 29"/>
            <p:cNvSpPr>
              <a:spLocks noChangeShapeType="1"/>
            </p:cNvSpPr>
            <p:nvPr/>
          </p:nvSpPr>
          <p:spPr bwMode="auto">
            <a:xfrm>
              <a:off x="1337" y="2704"/>
              <a:ext cx="410" cy="0"/>
            </a:xfrm>
            <a:prstGeom prst="line">
              <a:avLst/>
            </a:prstGeom>
            <a:noFill/>
            <a:ln w="25400">
              <a:solidFill>
                <a:schemeClr val="accent5">
                  <a:lumMod val="20000"/>
                  <a:lumOff val="80000"/>
                </a:schemeClr>
              </a:solidFill>
              <a:round/>
              <a:headEnd type="arrow" w="lg" len="med"/>
              <a:tailEnd type="arrow" w="lg" len="med"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024030" name="Line 30"/>
            <p:cNvSpPr>
              <a:spLocks noChangeShapeType="1"/>
            </p:cNvSpPr>
            <p:nvPr/>
          </p:nvSpPr>
          <p:spPr bwMode="auto">
            <a:xfrm flipH="1">
              <a:off x="1087" y="2197"/>
              <a:ext cx="0" cy="371"/>
            </a:xfrm>
            <a:prstGeom prst="line">
              <a:avLst/>
            </a:prstGeom>
            <a:noFill/>
            <a:ln w="25400">
              <a:solidFill>
                <a:schemeClr val="accent5">
                  <a:lumMod val="20000"/>
                  <a:lumOff val="80000"/>
                </a:schemeClr>
              </a:solidFill>
              <a:round/>
              <a:headEnd type="arrow" w="lg" len="med"/>
              <a:tailEnd type="arrow" w="lg" len="med"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</p:grpSp>
      <p:grpSp>
        <p:nvGrpSpPr>
          <p:cNvPr id="3" name="Group 51"/>
          <p:cNvGrpSpPr>
            <a:grpSpLocks/>
          </p:cNvGrpSpPr>
          <p:nvPr/>
        </p:nvGrpSpPr>
        <p:grpSpPr bwMode="auto">
          <a:xfrm>
            <a:off x="5224463" y="2819400"/>
            <a:ext cx="2501900" cy="1887538"/>
            <a:chOff x="3345" y="1688"/>
            <a:chExt cx="1576" cy="1189"/>
          </a:xfrm>
          <a:effectLst/>
        </p:grpSpPr>
        <p:sp>
          <p:nvSpPr>
            <p:cNvPr id="1024025" name="Rectangle 25"/>
            <p:cNvSpPr>
              <a:spLocks noChangeArrowheads="1"/>
            </p:cNvSpPr>
            <p:nvPr/>
          </p:nvSpPr>
          <p:spPr bwMode="auto">
            <a:xfrm>
              <a:off x="3355" y="1688"/>
              <a:ext cx="740" cy="599"/>
            </a:xfrm>
            <a:prstGeom prst="rect">
              <a:avLst/>
            </a:prstGeom>
            <a:solidFill>
              <a:schemeClr val="accent5">
                <a:lumMod val="75000"/>
                <a:alpha val="30000"/>
              </a:schemeClr>
            </a:solidFill>
            <a:ln w="9525" algn="ctr">
              <a:solidFill>
                <a:schemeClr val="accent5">
                  <a:lumMod val="20000"/>
                  <a:lumOff val="8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lIns="360000" tIns="288000" rIns="360000" bIns="288000" anchor="ctr">
              <a:spAutoFit/>
            </a:bodyPr>
            <a:lstStyle/>
            <a:p>
              <a:pPr algn="ctr">
                <a:defRPr/>
              </a:pPr>
              <a:r>
                <a:rPr lang="en-US" sz="2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cell</a:t>
              </a:r>
              <a:endParaRPr lang="bg-BG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024031" name="Line 31"/>
            <p:cNvSpPr>
              <a:spLocks noChangeShapeType="1"/>
            </p:cNvSpPr>
            <p:nvPr/>
          </p:nvSpPr>
          <p:spPr bwMode="auto">
            <a:xfrm flipH="1">
              <a:off x="3718" y="2057"/>
              <a:ext cx="0" cy="206"/>
            </a:xfrm>
            <a:prstGeom prst="line">
              <a:avLst/>
            </a:prstGeom>
            <a:noFill/>
            <a:ln w="25400">
              <a:solidFill>
                <a:schemeClr val="accent5">
                  <a:lumMod val="20000"/>
                  <a:lumOff val="80000"/>
                </a:schemeClr>
              </a:solidFill>
              <a:round/>
              <a:headEnd type="arrow" w="lg" len="med"/>
              <a:tailEnd type="arrow" w="lg" len="med"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 b="1"/>
            </a:p>
          </p:txBody>
        </p:sp>
        <p:sp>
          <p:nvSpPr>
            <p:cNvPr id="1024033" name="Line 33"/>
            <p:cNvSpPr>
              <a:spLocks noChangeShapeType="1"/>
            </p:cNvSpPr>
            <p:nvPr/>
          </p:nvSpPr>
          <p:spPr bwMode="auto">
            <a:xfrm>
              <a:off x="3345" y="1999"/>
              <a:ext cx="221" cy="0"/>
            </a:xfrm>
            <a:prstGeom prst="line">
              <a:avLst/>
            </a:prstGeom>
            <a:noFill/>
            <a:ln w="25400">
              <a:solidFill>
                <a:schemeClr val="accent5">
                  <a:lumMod val="20000"/>
                  <a:lumOff val="80000"/>
                </a:schemeClr>
              </a:solidFill>
              <a:round/>
              <a:headEnd type="arrow" w="lg" len="med"/>
              <a:tailEnd type="arrow" w="lg" len="med"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 b="1"/>
            </a:p>
          </p:txBody>
        </p:sp>
        <p:sp>
          <p:nvSpPr>
            <p:cNvPr id="1024034" name="Line 34"/>
            <p:cNvSpPr>
              <a:spLocks noChangeShapeType="1"/>
            </p:cNvSpPr>
            <p:nvPr/>
          </p:nvSpPr>
          <p:spPr bwMode="auto">
            <a:xfrm>
              <a:off x="3884" y="1996"/>
              <a:ext cx="221" cy="0"/>
            </a:xfrm>
            <a:prstGeom prst="line">
              <a:avLst/>
            </a:prstGeom>
            <a:noFill/>
            <a:ln w="25400">
              <a:solidFill>
                <a:schemeClr val="accent5">
                  <a:lumMod val="20000"/>
                  <a:lumOff val="80000"/>
                </a:schemeClr>
              </a:solidFill>
              <a:round/>
              <a:headEnd type="arrow" w="lg" len="med"/>
              <a:tailEnd type="arrow" w="lg" len="med"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 b="1"/>
            </a:p>
          </p:txBody>
        </p:sp>
        <p:sp>
          <p:nvSpPr>
            <p:cNvPr id="1024035" name="Line 35"/>
            <p:cNvSpPr>
              <a:spLocks noChangeShapeType="1"/>
            </p:cNvSpPr>
            <p:nvPr/>
          </p:nvSpPr>
          <p:spPr bwMode="auto">
            <a:xfrm flipH="1">
              <a:off x="3718" y="1718"/>
              <a:ext cx="0" cy="206"/>
            </a:xfrm>
            <a:prstGeom prst="line">
              <a:avLst/>
            </a:prstGeom>
            <a:noFill/>
            <a:ln w="25400">
              <a:solidFill>
                <a:schemeClr val="accent5">
                  <a:lumMod val="20000"/>
                  <a:lumOff val="80000"/>
                </a:schemeClr>
              </a:solidFill>
              <a:round/>
              <a:headEnd type="arrow" w="lg" len="med"/>
              <a:tailEnd type="arrow" w="lg" len="med"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 b="1"/>
            </a:p>
          </p:txBody>
        </p:sp>
        <p:sp>
          <p:nvSpPr>
            <p:cNvPr id="1024036" name="Rectangle 36"/>
            <p:cNvSpPr>
              <a:spLocks noChangeArrowheads="1"/>
            </p:cNvSpPr>
            <p:nvPr/>
          </p:nvSpPr>
          <p:spPr bwMode="auto">
            <a:xfrm>
              <a:off x="3355" y="2278"/>
              <a:ext cx="740" cy="599"/>
            </a:xfrm>
            <a:prstGeom prst="rect">
              <a:avLst/>
            </a:prstGeom>
            <a:solidFill>
              <a:schemeClr val="accent5">
                <a:lumMod val="75000"/>
                <a:alpha val="30000"/>
              </a:schemeClr>
            </a:solidFill>
            <a:ln w="9525" algn="ctr">
              <a:solidFill>
                <a:schemeClr val="accent5">
                  <a:lumMod val="20000"/>
                  <a:lumOff val="8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lIns="360000" tIns="288000" rIns="360000" bIns="288000" anchor="ctr">
              <a:spAutoFit/>
            </a:bodyPr>
            <a:lstStyle/>
            <a:p>
              <a:pPr algn="ctr">
                <a:defRPr/>
              </a:pPr>
              <a:r>
                <a:rPr lang="en-US" sz="2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cell</a:t>
              </a:r>
              <a:endParaRPr lang="bg-BG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024037" name="Line 37"/>
            <p:cNvSpPr>
              <a:spLocks noChangeShapeType="1"/>
            </p:cNvSpPr>
            <p:nvPr/>
          </p:nvSpPr>
          <p:spPr bwMode="auto">
            <a:xfrm flipH="1">
              <a:off x="3718" y="2647"/>
              <a:ext cx="0" cy="206"/>
            </a:xfrm>
            <a:prstGeom prst="line">
              <a:avLst/>
            </a:prstGeom>
            <a:noFill/>
            <a:ln w="25400">
              <a:solidFill>
                <a:schemeClr val="accent5">
                  <a:lumMod val="20000"/>
                  <a:lumOff val="80000"/>
                </a:schemeClr>
              </a:solidFill>
              <a:round/>
              <a:headEnd type="arrow" w="lg" len="med"/>
              <a:tailEnd type="arrow" w="lg" len="med"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 b="1"/>
            </a:p>
          </p:txBody>
        </p:sp>
        <p:sp>
          <p:nvSpPr>
            <p:cNvPr id="1024038" name="Line 38"/>
            <p:cNvSpPr>
              <a:spLocks noChangeShapeType="1"/>
            </p:cNvSpPr>
            <p:nvPr/>
          </p:nvSpPr>
          <p:spPr bwMode="auto">
            <a:xfrm>
              <a:off x="3345" y="2589"/>
              <a:ext cx="221" cy="0"/>
            </a:xfrm>
            <a:prstGeom prst="line">
              <a:avLst/>
            </a:prstGeom>
            <a:noFill/>
            <a:ln w="25400">
              <a:solidFill>
                <a:schemeClr val="accent5">
                  <a:lumMod val="20000"/>
                  <a:lumOff val="80000"/>
                </a:schemeClr>
              </a:solidFill>
              <a:round/>
              <a:headEnd type="arrow" w="lg" len="med"/>
              <a:tailEnd type="arrow" w="lg" len="med"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 b="1"/>
            </a:p>
          </p:txBody>
        </p:sp>
        <p:sp>
          <p:nvSpPr>
            <p:cNvPr id="1024039" name="Line 39"/>
            <p:cNvSpPr>
              <a:spLocks noChangeShapeType="1"/>
            </p:cNvSpPr>
            <p:nvPr/>
          </p:nvSpPr>
          <p:spPr bwMode="auto">
            <a:xfrm>
              <a:off x="3884" y="2586"/>
              <a:ext cx="221" cy="0"/>
            </a:xfrm>
            <a:prstGeom prst="line">
              <a:avLst/>
            </a:prstGeom>
            <a:noFill/>
            <a:ln w="25400">
              <a:solidFill>
                <a:schemeClr val="accent5">
                  <a:lumMod val="20000"/>
                  <a:lumOff val="80000"/>
                </a:schemeClr>
              </a:solidFill>
              <a:round/>
              <a:headEnd type="arrow" w="lg" len="med"/>
              <a:tailEnd type="arrow" w="lg" len="med"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 b="1"/>
            </a:p>
          </p:txBody>
        </p:sp>
        <p:sp>
          <p:nvSpPr>
            <p:cNvPr id="1024040" name="Line 40"/>
            <p:cNvSpPr>
              <a:spLocks noChangeShapeType="1"/>
            </p:cNvSpPr>
            <p:nvPr/>
          </p:nvSpPr>
          <p:spPr bwMode="auto">
            <a:xfrm flipH="1">
              <a:off x="3718" y="2308"/>
              <a:ext cx="0" cy="206"/>
            </a:xfrm>
            <a:prstGeom prst="line">
              <a:avLst/>
            </a:prstGeom>
            <a:noFill/>
            <a:ln w="25400">
              <a:solidFill>
                <a:schemeClr val="accent5">
                  <a:lumMod val="20000"/>
                  <a:lumOff val="80000"/>
                </a:schemeClr>
              </a:solidFill>
              <a:round/>
              <a:headEnd type="arrow" w="lg" len="med"/>
              <a:tailEnd type="arrow" w="lg" len="med"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 b="1"/>
            </a:p>
          </p:txBody>
        </p:sp>
        <p:sp>
          <p:nvSpPr>
            <p:cNvPr id="1024041" name="Rectangle 41"/>
            <p:cNvSpPr>
              <a:spLocks noChangeArrowheads="1"/>
            </p:cNvSpPr>
            <p:nvPr/>
          </p:nvSpPr>
          <p:spPr bwMode="auto">
            <a:xfrm>
              <a:off x="4171" y="1688"/>
              <a:ext cx="740" cy="599"/>
            </a:xfrm>
            <a:prstGeom prst="rect">
              <a:avLst/>
            </a:prstGeom>
            <a:solidFill>
              <a:schemeClr val="accent5">
                <a:lumMod val="75000"/>
                <a:alpha val="30000"/>
              </a:schemeClr>
            </a:solidFill>
            <a:ln w="9525" algn="ctr">
              <a:solidFill>
                <a:schemeClr val="accent5">
                  <a:lumMod val="20000"/>
                  <a:lumOff val="8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lIns="360000" tIns="288000" rIns="360000" bIns="288000" anchor="ctr">
              <a:spAutoFit/>
            </a:bodyPr>
            <a:lstStyle/>
            <a:p>
              <a:pPr algn="ctr">
                <a:defRPr/>
              </a:pPr>
              <a:r>
                <a:rPr lang="en-US" sz="2400" b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cell</a:t>
              </a:r>
              <a:endParaRPr lang="bg-BG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024042" name="Line 42"/>
            <p:cNvSpPr>
              <a:spLocks noChangeShapeType="1"/>
            </p:cNvSpPr>
            <p:nvPr/>
          </p:nvSpPr>
          <p:spPr bwMode="auto">
            <a:xfrm flipH="1">
              <a:off x="4534" y="2057"/>
              <a:ext cx="0" cy="206"/>
            </a:xfrm>
            <a:prstGeom prst="line">
              <a:avLst/>
            </a:prstGeom>
            <a:noFill/>
            <a:ln w="25400">
              <a:solidFill>
                <a:schemeClr val="accent5">
                  <a:lumMod val="20000"/>
                  <a:lumOff val="80000"/>
                </a:schemeClr>
              </a:solidFill>
              <a:round/>
              <a:headEnd type="arrow" w="lg" len="med"/>
              <a:tailEnd type="arrow" w="lg" len="med"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 b="1"/>
            </a:p>
          </p:txBody>
        </p:sp>
        <p:sp>
          <p:nvSpPr>
            <p:cNvPr id="1024043" name="Line 43"/>
            <p:cNvSpPr>
              <a:spLocks noChangeShapeType="1"/>
            </p:cNvSpPr>
            <p:nvPr/>
          </p:nvSpPr>
          <p:spPr bwMode="auto">
            <a:xfrm>
              <a:off x="4161" y="1999"/>
              <a:ext cx="221" cy="0"/>
            </a:xfrm>
            <a:prstGeom prst="line">
              <a:avLst/>
            </a:prstGeom>
            <a:noFill/>
            <a:ln w="25400">
              <a:solidFill>
                <a:schemeClr val="accent5">
                  <a:lumMod val="20000"/>
                  <a:lumOff val="80000"/>
                </a:schemeClr>
              </a:solidFill>
              <a:round/>
              <a:headEnd type="arrow" w="lg" len="med"/>
              <a:tailEnd type="arrow" w="lg" len="med"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 b="1"/>
            </a:p>
          </p:txBody>
        </p:sp>
        <p:sp>
          <p:nvSpPr>
            <p:cNvPr id="1024044" name="Line 44"/>
            <p:cNvSpPr>
              <a:spLocks noChangeShapeType="1"/>
            </p:cNvSpPr>
            <p:nvPr/>
          </p:nvSpPr>
          <p:spPr bwMode="auto">
            <a:xfrm>
              <a:off x="4700" y="1996"/>
              <a:ext cx="221" cy="0"/>
            </a:xfrm>
            <a:prstGeom prst="line">
              <a:avLst/>
            </a:prstGeom>
            <a:noFill/>
            <a:ln w="25400">
              <a:solidFill>
                <a:schemeClr val="accent5">
                  <a:lumMod val="20000"/>
                  <a:lumOff val="80000"/>
                </a:schemeClr>
              </a:solidFill>
              <a:round/>
              <a:headEnd type="arrow" w="lg" len="med"/>
              <a:tailEnd type="arrow" w="lg" len="med"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 b="1"/>
            </a:p>
          </p:txBody>
        </p:sp>
        <p:sp>
          <p:nvSpPr>
            <p:cNvPr id="1024045" name="Line 45"/>
            <p:cNvSpPr>
              <a:spLocks noChangeShapeType="1"/>
            </p:cNvSpPr>
            <p:nvPr/>
          </p:nvSpPr>
          <p:spPr bwMode="auto">
            <a:xfrm flipH="1">
              <a:off x="4534" y="1718"/>
              <a:ext cx="0" cy="206"/>
            </a:xfrm>
            <a:prstGeom prst="line">
              <a:avLst/>
            </a:prstGeom>
            <a:noFill/>
            <a:ln w="25400">
              <a:solidFill>
                <a:schemeClr val="accent5">
                  <a:lumMod val="20000"/>
                  <a:lumOff val="80000"/>
                </a:schemeClr>
              </a:solidFill>
              <a:round/>
              <a:headEnd type="arrow" w="lg" len="med"/>
              <a:tailEnd type="arrow" w="lg" len="med"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 b="1"/>
            </a:p>
          </p:txBody>
        </p:sp>
        <p:sp>
          <p:nvSpPr>
            <p:cNvPr id="1024046" name="Rectangle 46"/>
            <p:cNvSpPr>
              <a:spLocks noChangeArrowheads="1"/>
            </p:cNvSpPr>
            <p:nvPr/>
          </p:nvSpPr>
          <p:spPr bwMode="auto">
            <a:xfrm>
              <a:off x="4171" y="2278"/>
              <a:ext cx="740" cy="599"/>
            </a:xfrm>
            <a:prstGeom prst="rect">
              <a:avLst/>
            </a:prstGeom>
            <a:solidFill>
              <a:schemeClr val="accent5">
                <a:lumMod val="75000"/>
                <a:alpha val="30000"/>
              </a:schemeClr>
            </a:solidFill>
            <a:ln w="9525" algn="ctr">
              <a:solidFill>
                <a:schemeClr val="accent5">
                  <a:lumMod val="20000"/>
                  <a:lumOff val="8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lIns="360000" tIns="288000" rIns="360000" bIns="288000" anchor="ctr">
              <a:spAutoFit/>
            </a:bodyPr>
            <a:lstStyle/>
            <a:p>
              <a:pPr algn="ctr">
                <a:defRPr/>
              </a:pPr>
              <a:r>
                <a:rPr lang="en-US" sz="2400" b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cell</a:t>
              </a:r>
              <a:endParaRPr lang="bg-BG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024047" name="Line 47"/>
            <p:cNvSpPr>
              <a:spLocks noChangeShapeType="1"/>
            </p:cNvSpPr>
            <p:nvPr/>
          </p:nvSpPr>
          <p:spPr bwMode="auto">
            <a:xfrm flipH="1">
              <a:off x="4534" y="2647"/>
              <a:ext cx="0" cy="206"/>
            </a:xfrm>
            <a:prstGeom prst="line">
              <a:avLst/>
            </a:prstGeom>
            <a:noFill/>
            <a:ln w="25400">
              <a:solidFill>
                <a:schemeClr val="accent5">
                  <a:lumMod val="20000"/>
                  <a:lumOff val="80000"/>
                </a:schemeClr>
              </a:solidFill>
              <a:round/>
              <a:headEnd type="arrow" w="lg" len="med"/>
              <a:tailEnd type="arrow" w="lg" len="med"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 b="1"/>
            </a:p>
          </p:txBody>
        </p:sp>
        <p:sp>
          <p:nvSpPr>
            <p:cNvPr id="1024048" name="Line 48"/>
            <p:cNvSpPr>
              <a:spLocks noChangeShapeType="1"/>
            </p:cNvSpPr>
            <p:nvPr/>
          </p:nvSpPr>
          <p:spPr bwMode="auto">
            <a:xfrm>
              <a:off x="4161" y="2589"/>
              <a:ext cx="221" cy="0"/>
            </a:xfrm>
            <a:prstGeom prst="line">
              <a:avLst/>
            </a:prstGeom>
            <a:noFill/>
            <a:ln w="25400">
              <a:solidFill>
                <a:schemeClr val="accent5">
                  <a:lumMod val="20000"/>
                  <a:lumOff val="80000"/>
                </a:schemeClr>
              </a:solidFill>
              <a:round/>
              <a:headEnd type="arrow" w="lg" len="med"/>
              <a:tailEnd type="arrow" w="lg" len="med"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 b="1"/>
            </a:p>
          </p:txBody>
        </p:sp>
        <p:sp>
          <p:nvSpPr>
            <p:cNvPr id="1024049" name="Line 49"/>
            <p:cNvSpPr>
              <a:spLocks noChangeShapeType="1"/>
            </p:cNvSpPr>
            <p:nvPr/>
          </p:nvSpPr>
          <p:spPr bwMode="auto">
            <a:xfrm>
              <a:off x="4700" y="2586"/>
              <a:ext cx="221" cy="0"/>
            </a:xfrm>
            <a:prstGeom prst="line">
              <a:avLst/>
            </a:prstGeom>
            <a:noFill/>
            <a:ln w="25400">
              <a:solidFill>
                <a:schemeClr val="accent5">
                  <a:lumMod val="20000"/>
                  <a:lumOff val="80000"/>
                </a:schemeClr>
              </a:solidFill>
              <a:round/>
              <a:headEnd type="arrow" w="lg" len="med"/>
              <a:tailEnd type="arrow" w="lg" len="med"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 b="1"/>
            </a:p>
          </p:txBody>
        </p:sp>
        <p:sp>
          <p:nvSpPr>
            <p:cNvPr id="1024050" name="Line 50"/>
            <p:cNvSpPr>
              <a:spLocks noChangeShapeType="1"/>
            </p:cNvSpPr>
            <p:nvPr/>
          </p:nvSpPr>
          <p:spPr bwMode="auto">
            <a:xfrm flipH="1">
              <a:off x="4534" y="2308"/>
              <a:ext cx="0" cy="206"/>
            </a:xfrm>
            <a:prstGeom prst="line">
              <a:avLst/>
            </a:prstGeom>
            <a:noFill/>
            <a:ln w="25400">
              <a:solidFill>
                <a:schemeClr val="accent5">
                  <a:lumMod val="20000"/>
                  <a:lumOff val="80000"/>
                </a:schemeClr>
              </a:solidFill>
              <a:round/>
              <a:headEnd type="arrow" w="lg" len="med"/>
              <a:tailEnd type="arrow" w="lg" len="med"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 b="1"/>
            </a:p>
          </p:txBody>
        </p:sp>
      </p:grpSp>
    </p:spTree>
    <p:extLst>
      <p:ext uri="{BB962C8B-B14F-4D97-AF65-F5344CB8AC3E}">
        <p14:creationId xmlns:p14="http://schemas.microsoft.com/office/powerpoint/2010/main" val="318204817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050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152400"/>
            <a:ext cx="7086600" cy="914400"/>
          </a:xfrm>
        </p:spPr>
        <p:txBody>
          <a:bodyPr/>
          <a:lstStyle/>
          <a:p>
            <a:pPr>
              <a:defRPr/>
            </a:pPr>
            <a:r>
              <a:rPr lang="en-US" sz="3600" dirty="0"/>
              <a:t>Cell Spacing and Padding – Example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69</a:t>
            </a:fld>
            <a:endParaRPr lang="en-US" dirty="0"/>
          </a:p>
        </p:txBody>
      </p:sp>
      <p:sp>
        <p:nvSpPr>
          <p:cNvPr id="1026052" name="Rectangle 4"/>
          <p:cNvSpPr>
            <a:spLocks noChangeArrowheads="1"/>
          </p:cNvSpPr>
          <p:nvPr/>
        </p:nvSpPr>
        <p:spPr bwMode="auto">
          <a:xfrm>
            <a:off x="565150" y="1400175"/>
            <a:ext cx="7993063" cy="442685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&lt;head&gt;&lt;title&gt;Table Cells&lt;/title&gt;&lt;/head&gt;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&lt;body&gt;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&lt;table </a:t>
            </a:r>
            <a:r>
              <a:rPr lang="en-US" sz="2200" b="1" noProof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cellspacing="15" cellpadding="0"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&lt;tr&gt;&lt;td&gt;First&lt;/td&gt;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&lt;td&gt;Second&lt;/td&gt;&lt;/tr&gt;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&lt;/table&gt;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&lt;br/&gt;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&lt;table cellspacing="0" cellpadding="10"&gt;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&lt;tr&gt;&lt;td&gt;First&lt;/td&gt;&lt;td&gt;Second&lt;/td&gt;&lt;/tr&gt;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&lt;/table&gt;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&lt;/body&gt;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  <p:sp>
        <p:nvSpPr>
          <p:cNvPr id="1026054" name="Rectangle 6"/>
          <p:cNvSpPr>
            <a:spLocks noChangeArrowheads="1"/>
          </p:cNvSpPr>
          <p:nvPr/>
        </p:nvSpPr>
        <p:spPr bwMode="auto">
          <a:xfrm>
            <a:off x="457200" y="868154"/>
            <a:ext cx="2444900" cy="579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2575" indent="-282575" algn="r" eaLnBrk="0" hangingPunct="0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282575" algn="l"/>
              </a:tabLst>
              <a:defRPr/>
            </a:pPr>
            <a:r>
              <a:rPr lang="bg-BG" sz="2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table-</a:t>
            </a:r>
            <a:r>
              <a:rPr lang="en-US" sz="2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cells</a:t>
            </a:r>
            <a:r>
              <a:rPr lang="bg-BG" sz="2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.html</a:t>
            </a:r>
          </a:p>
        </p:txBody>
      </p:sp>
    </p:spTree>
    <p:extLst>
      <p:ext uri="{BB962C8B-B14F-4D97-AF65-F5344CB8AC3E}">
        <p14:creationId xmlns:p14="http://schemas.microsoft.com/office/powerpoint/2010/main" val="35311072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2057400" y="3048000"/>
            <a:ext cx="5029200" cy="685800"/>
          </a:xfrm>
        </p:spPr>
        <p:txBody>
          <a:bodyPr/>
          <a:lstStyle/>
          <a:p>
            <a:r>
              <a:rPr lang="en-US" dirty="0"/>
              <a:t>HTML Basics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2057400" y="3774280"/>
            <a:ext cx="5029200" cy="569120"/>
          </a:xfrm>
        </p:spPr>
        <p:txBody>
          <a:bodyPr/>
          <a:lstStyle/>
          <a:p>
            <a:r>
              <a:rPr lang="en-US" dirty="0"/>
              <a:t>Text, Images, Tables, Forms</a:t>
            </a:r>
          </a:p>
        </p:txBody>
      </p:sp>
      <p:pic>
        <p:nvPicPr>
          <p:cNvPr id="4" name="Picture 3" descr="C:\downloads\NASA Space Wallpapers\NASA Space Wallpaper 0037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41597">
            <a:off x="3201386" y="4561481"/>
            <a:ext cx="2970900" cy="2111749"/>
          </a:xfrm>
          <a:prstGeom prst="roundRect">
            <a:avLst>
              <a:gd name="adj" fmla="val 50000"/>
            </a:avLst>
          </a:prstGeom>
          <a:noFill/>
          <a:effectLst>
            <a:softEdge rad="635000"/>
          </a:effectLst>
        </p:spPr>
      </p:pic>
      <p:pic>
        <p:nvPicPr>
          <p:cNvPr id="7" name="Picture 8" descr="http://www.transcode.org/images/greenHTML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685800"/>
            <a:ext cx="3962400" cy="2057400"/>
          </a:xfrm>
          <a:prstGeom prst="roundRect">
            <a:avLst>
              <a:gd name="adj" fmla="val 336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scene3d>
            <a:camera prst="perspectiveContrastingLeftFacing"/>
            <a:lightRig rig="threePt" dir="t"/>
          </a:scene3d>
        </p:spPr>
      </p:pic>
      <p:pic>
        <p:nvPicPr>
          <p:cNvPr id="123908" name="Picture 4" descr="http://www.artistsvalley.com/images/freeIcons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" y="850772"/>
            <a:ext cx="4000500" cy="1816228"/>
          </a:xfrm>
          <a:prstGeom prst="roundRect">
            <a:avLst>
              <a:gd name="adj" fmla="val 4365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scene3d>
            <a:camera prst="perspectiveContrastingRightFacing"/>
            <a:lightRig rig="threePt" dir="t"/>
          </a:scene3d>
        </p:spPr>
      </p:pic>
      <p:pic>
        <p:nvPicPr>
          <p:cNvPr id="123910" name="Picture 6" descr="http://media02.hongkiat.com/table_design/html-table-design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341"/>
          <a:stretch>
            <a:fillRect/>
          </a:stretch>
        </p:blipFill>
        <p:spPr bwMode="auto">
          <a:xfrm rot="13352195">
            <a:off x="440769" y="4634677"/>
            <a:ext cx="2576488" cy="138180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3912" name="Picture 8" descr="http://www.ladybirdcms.com/Sites/1/userFiles/1261/image/icon_UnderConstruction.png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0418" y="4267200"/>
            <a:ext cx="1661582" cy="2286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050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152400"/>
            <a:ext cx="7086600" cy="914400"/>
          </a:xfrm>
        </p:spPr>
        <p:txBody>
          <a:bodyPr/>
          <a:lstStyle/>
          <a:p>
            <a:pPr>
              <a:defRPr/>
            </a:pPr>
            <a:r>
              <a:rPr lang="en-US" sz="3600" dirty="0"/>
              <a:t>Cell Spacing and Padding </a:t>
            </a:r>
            <a:r>
              <a:rPr lang="en-US" sz="3600"/>
              <a:t>– Example (2)</a:t>
            </a:r>
            <a:endParaRPr lang="en-US" sz="3600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70</a:t>
            </a:fld>
            <a:endParaRPr lang="en-US" dirty="0"/>
          </a:p>
        </p:txBody>
      </p:sp>
      <p:sp>
        <p:nvSpPr>
          <p:cNvPr id="1026052" name="Rectangle 4"/>
          <p:cNvSpPr>
            <a:spLocks noChangeArrowheads="1"/>
          </p:cNvSpPr>
          <p:nvPr/>
        </p:nvSpPr>
        <p:spPr bwMode="auto">
          <a:xfrm>
            <a:off x="565150" y="1400175"/>
            <a:ext cx="7993063" cy="442685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&lt;head&gt;&lt;title&gt;Table Cells&lt;/title&gt;&lt;/head&gt;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&lt;body&gt;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&lt;table </a:t>
            </a:r>
            <a:r>
              <a:rPr lang="en-US" sz="2200" b="1" noProof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cellspacing="15" cellpadding="0"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&lt;tr&gt;&lt;td&gt;First&lt;/td&gt;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&lt;td&gt;Second&lt;/td&gt;&lt;/tr&gt;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&lt;/table&gt;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&lt;br/&gt;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&lt;table cellspacing="0" cellpadding="10"&gt;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&lt;tr&gt;&lt;td&gt;First&lt;/td&gt;&lt;td&gt;Second&lt;/td&gt;&lt;/tr&gt;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&lt;/table&gt;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&lt;/body&gt;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  <p:sp>
        <p:nvSpPr>
          <p:cNvPr id="1026054" name="Rectangle 6"/>
          <p:cNvSpPr>
            <a:spLocks noChangeArrowheads="1"/>
          </p:cNvSpPr>
          <p:nvPr/>
        </p:nvSpPr>
        <p:spPr bwMode="auto">
          <a:xfrm>
            <a:off x="457200" y="868154"/>
            <a:ext cx="2444900" cy="579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2575" indent="-282575" algn="r" eaLnBrk="0" hangingPunct="0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282575" algn="l"/>
              </a:tabLst>
              <a:defRPr/>
            </a:pPr>
            <a:r>
              <a:rPr lang="bg-BG" sz="2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table-</a:t>
            </a:r>
            <a:r>
              <a:rPr lang="en-US" sz="2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cells</a:t>
            </a:r>
            <a:r>
              <a:rPr lang="bg-BG" sz="2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.html</a:t>
            </a: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24400" y="2876550"/>
            <a:ext cx="3686175" cy="3295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59755717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3"/>
          <p:cNvSpPr txBox="1">
            <a:spLocks noChangeArrowheads="1"/>
          </p:cNvSpPr>
          <p:nvPr/>
        </p:nvSpPr>
        <p:spPr>
          <a:xfrm>
            <a:off x="5334000" y="1676400"/>
            <a:ext cx="3352800" cy="4876800"/>
          </a:xfrm>
          <a:prstGeom prst="rect">
            <a:avLst/>
          </a:prstGeom>
        </p:spPr>
        <p:txBody>
          <a:bodyPr/>
          <a:lstStyle/>
          <a:p>
            <a:pPr marL="282575" lvl="0" indent="-282575" eaLnBrk="0" hangingPunct="0">
              <a:lnSpc>
                <a:spcPts val="4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/>
            </a:pPr>
            <a:r>
              <a:rPr lang="en-US" sz="3000" b="1" noProof="1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rowspan</a:t>
            </a:r>
          </a:p>
          <a:p>
            <a:pPr marL="282575" lvl="0" indent="-282575" eaLnBrk="0" hangingPunct="0">
              <a:lnSpc>
                <a:spcPts val="4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/>
            </a:pPr>
            <a:endParaRPr lang="en-US" sz="3200" b="1" dirty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  <a:p>
            <a:pPr marL="282575" lvl="0" indent="-282575" eaLnBrk="0" hangingPunct="0">
              <a:lnSpc>
                <a:spcPts val="4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/>
            </a:pPr>
            <a:endParaRPr lang="en-US" sz="3200" b="1" dirty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  <a:p>
            <a:pPr marL="282575" lvl="0" indent="-282575" eaLnBrk="0" hangingPunct="0">
              <a:lnSpc>
                <a:spcPts val="4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/>
            </a:pPr>
            <a:endParaRPr lang="en-US" sz="3200" b="1" dirty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  <a:p>
            <a:pPr marL="282575" lvl="0" indent="-282575" eaLnBrk="0" hangingPunct="0">
              <a:lnSpc>
                <a:spcPts val="4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/>
            </a:pPr>
            <a:endParaRPr lang="en-US" sz="3000" b="1" dirty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  <a:p>
            <a:pPr marL="282575" indent="-282575" eaLnBrk="0" hangingPunct="0">
              <a:lnSpc>
                <a:spcPts val="4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/>
            </a:pPr>
            <a:r>
              <a:rPr lang="en-US" sz="30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Defines how many rows the cell occupies</a:t>
            </a:r>
            <a:endParaRPr kumimoji="0" lang="en-US" sz="3000" b="1" i="0" u="none" strike="noStrike" kern="1200" cap="none" spc="0" normalizeH="0" baseline="0" noProof="0" dirty="0">
              <a:ln>
                <a:noFill/>
              </a:ln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8" name="Rectangle 3"/>
          <p:cNvSpPr txBox="1">
            <a:spLocks noChangeArrowheads="1"/>
          </p:cNvSpPr>
          <p:nvPr/>
        </p:nvSpPr>
        <p:spPr>
          <a:xfrm>
            <a:off x="457200" y="1676400"/>
            <a:ext cx="3352800" cy="4876800"/>
          </a:xfrm>
          <a:prstGeom prst="rect">
            <a:avLst/>
          </a:prstGeom>
        </p:spPr>
        <p:txBody>
          <a:bodyPr/>
          <a:lstStyle/>
          <a:p>
            <a:pPr marL="282575" lvl="0" indent="-282575" eaLnBrk="0" hangingPunct="0">
              <a:lnSpc>
                <a:spcPts val="4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/>
            </a:pPr>
            <a:r>
              <a:rPr lang="en-US" sz="3000" b="1" noProof="1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colspan</a:t>
            </a:r>
          </a:p>
          <a:p>
            <a:pPr marL="282575" lvl="0" indent="-282575" eaLnBrk="0" hangingPunct="0">
              <a:lnSpc>
                <a:spcPts val="4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/>
            </a:pPr>
            <a:endParaRPr lang="en-US" sz="3200" b="1" dirty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  <a:p>
            <a:pPr marL="282575" lvl="0" indent="-282575" eaLnBrk="0" hangingPunct="0">
              <a:lnSpc>
                <a:spcPts val="4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/>
            </a:pPr>
            <a:endParaRPr lang="en-US" sz="3200" b="1" dirty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  <a:p>
            <a:pPr marL="282575" lvl="0" indent="-282575" eaLnBrk="0" hangingPunct="0">
              <a:lnSpc>
                <a:spcPts val="4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/>
            </a:pPr>
            <a:endParaRPr lang="en-US" sz="3200" b="1" dirty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  <a:p>
            <a:pPr marL="282575" lvl="0" indent="-282575" eaLnBrk="0" hangingPunct="0">
              <a:lnSpc>
                <a:spcPts val="4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/>
            </a:pPr>
            <a:endParaRPr lang="en-US" sz="3000" b="1" dirty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  <a:p>
            <a:pPr marL="282575" indent="-282575" eaLnBrk="0" hangingPunct="0">
              <a:lnSpc>
                <a:spcPts val="4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/>
            </a:pPr>
            <a:r>
              <a:rPr lang="en-US" sz="30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Defines how many columns the cell occupies</a:t>
            </a:r>
            <a:endParaRPr kumimoji="0" lang="en-US" sz="3000" b="1" i="0" u="none" strike="noStrike" kern="1200" cap="none" spc="0" normalizeH="0" baseline="0" noProof="0" dirty="0">
              <a:ln>
                <a:noFill/>
              </a:ln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3629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Column and Row Span</a:t>
            </a:r>
          </a:p>
        </p:txBody>
      </p:sp>
      <p:sp>
        <p:nvSpPr>
          <p:cNvPr id="1036293" name="Rectangle 5"/>
          <p:cNvSpPr>
            <a:spLocks noGrp="1" noChangeArrowheads="1"/>
          </p:cNvSpPr>
          <p:nvPr>
            <p:ph idx="1"/>
          </p:nvPr>
        </p:nvSpPr>
        <p:spPr>
          <a:xfrm>
            <a:off x="228600" y="1066800"/>
            <a:ext cx="8686800" cy="609600"/>
          </a:xfrm>
        </p:spPr>
        <p:txBody>
          <a:bodyPr/>
          <a:lstStyle/>
          <a:p>
            <a:pPr>
              <a:lnSpc>
                <a:spcPct val="90000"/>
              </a:lnSpc>
              <a:defRPr/>
            </a:pPr>
            <a:r>
              <a:rPr lang="en-US" dirty="0"/>
              <a:t>Table cells have two important attributes:</a:t>
            </a:r>
          </a:p>
        </p:txBody>
      </p:sp>
      <p:sp>
        <p:nvSpPr>
          <p:cNvPr id="21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71</a:t>
            </a:fld>
            <a:endParaRPr lang="en-US" dirty="0"/>
          </a:p>
        </p:txBody>
      </p:sp>
      <p:sp>
        <p:nvSpPr>
          <p:cNvPr id="1036304" name="Rectangle 16"/>
          <p:cNvSpPr>
            <a:spLocks noChangeArrowheads="1"/>
          </p:cNvSpPr>
          <p:nvPr/>
        </p:nvSpPr>
        <p:spPr bwMode="auto">
          <a:xfrm>
            <a:off x="990599" y="3240832"/>
            <a:ext cx="1447801" cy="587441"/>
          </a:xfrm>
          <a:prstGeom prst="rect">
            <a:avLst/>
          </a:prstGeom>
          <a:solidFill>
            <a:schemeClr val="bg1">
              <a:alpha val="30000"/>
            </a:schemeClr>
          </a:solidFill>
          <a:ln w="19050" algn="ctr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wrap="square" lIns="180000" tIns="108000" rIns="180000" bIns="108000" anchor="ctr">
            <a:spAutoFit/>
          </a:bodyPr>
          <a:lstStyle/>
          <a:p>
            <a:pPr algn="ctr">
              <a:defRPr/>
            </a:pP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cell[1,1]</a:t>
            </a:r>
            <a:endParaRPr lang="bg-BG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36324" name="Rectangle 36"/>
          <p:cNvSpPr>
            <a:spLocks noChangeArrowheads="1"/>
          </p:cNvSpPr>
          <p:nvPr/>
        </p:nvSpPr>
        <p:spPr bwMode="auto">
          <a:xfrm>
            <a:off x="2538918" y="3240832"/>
            <a:ext cx="1499682" cy="587441"/>
          </a:xfrm>
          <a:prstGeom prst="rect">
            <a:avLst/>
          </a:prstGeom>
          <a:solidFill>
            <a:schemeClr val="bg1">
              <a:alpha val="30000"/>
            </a:schemeClr>
          </a:solidFill>
          <a:ln w="19050" algn="ctr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wrap="square" lIns="180000" tIns="108000" rIns="180000" bIns="108000" anchor="ctr">
            <a:spAutoFit/>
          </a:bodyPr>
          <a:lstStyle/>
          <a:p>
            <a:pPr algn="ctr">
              <a:defRPr/>
            </a:pPr>
            <a:r>
              <a:rPr lang="en-US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cell[1,2]</a:t>
            </a:r>
            <a:endParaRPr lang="bg-BG" sz="24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36325" name="Rectangle 37"/>
          <p:cNvSpPr>
            <a:spLocks noChangeArrowheads="1"/>
          </p:cNvSpPr>
          <p:nvPr/>
        </p:nvSpPr>
        <p:spPr bwMode="auto">
          <a:xfrm>
            <a:off x="990600" y="3908359"/>
            <a:ext cx="3048000" cy="587441"/>
          </a:xfrm>
          <a:prstGeom prst="rect">
            <a:avLst/>
          </a:prstGeom>
          <a:solidFill>
            <a:schemeClr val="bg1">
              <a:alpha val="30000"/>
            </a:schemeClr>
          </a:solidFill>
          <a:ln w="19050" algn="ctr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wrap="square" lIns="180000" tIns="108000" rIns="180000" bIns="108000" anchor="ctr">
            <a:spAutoFit/>
          </a:bodyPr>
          <a:lstStyle/>
          <a:p>
            <a:pPr algn="ctr">
              <a:defRPr/>
            </a:pP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cell[2,1]</a:t>
            </a:r>
            <a:endParaRPr lang="bg-BG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36326" name="AutoShape 38"/>
          <p:cNvSpPr>
            <a:spLocks noChangeArrowheads="1"/>
          </p:cNvSpPr>
          <p:nvPr/>
        </p:nvSpPr>
        <p:spPr bwMode="auto">
          <a:xfrm>
            <a:off x="2555875" y="2492375"/>
            <a:ext cx="1871663" cy="527804"/>
          </a:xfrm>
          <a:prstGeom prst="wedgeRoundRectCallout">
            <a:avLst>
              <a:gd name="adj1" fmla="val -46269"/>
              <a:gd name="adj2" fmla="val 155148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colspan="1"</a:t>
            </a:r>
          </a:p>
        </p:txBody>
      </p:sp>
      <p:sp>
        <p:nvSpPr>
          <p:cNvPr id="1036327" name="AutoShape 39"/>
          <p:cNvSpPr>
            <a:spLocks noChangeArrowheads="1"/>
          </p:cNvSpPr>
          <p:nvPr/>
        </p:nvSpPr>
        <p:spPr bwMode="auto">
          <a:xfrm>
            <a:off x="539750" y="2492375"/>
            <a:ext cx="1871663" cy="511275"/>
          </a:xfrm>
          <a:prstGeom prst="wedgeRoundRectCallout">
            <a:avLst>
              <a:gd name="adj1" fmla="val 41519"/>
              <a:gd name="adj2" fmla="val 145954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colspan="1"</a:t>
            </a:r>
          </a:p>
        </p:txBody>
      </p:sp>
      <p:sp>
        <p:nvSpPr>
          <p:cNvPr id="1036328" name="AutoShape 40"/>
          <p:cNvSpPr>
            <a:spLocks noChangeArrowheads="1"/>
          </p:cNvSpPr>
          <p:nvPr/>
        </p:nvSpPr>
        <p:spPr bwMode="auto">
          <a:xfrm>
            <a:off x="2971800" y="4648200"/>
            <a:ext cx="1871662" cy="527804"/>
          </a:xfrm>
          <a:prstGeom prst="wedgeRoundRectCallout">
            <a:avLst>
              <a:gd name="adj1" fmla="val -39747"/>
              <a:gd name="adj2" fmla="val -112553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colspan="2"</a:t>
            </a:r>
          </a:p>
        </p:txBody>
      </p:sp>
      <p:sp>
        <p:nvSpPr>
          <p:cNvPr id="1036329" name="Rectangle 41"/>
          <p:cNvSpPr>
            <a:spLocks noChangeArrowheads="1"/>
          </p:cNvSpPr>
          <p:nvPr/>
        </p:nvSpPr>
        <p:spPr bwMode="auto">
          <a:xfrm>
            <a:off x="5291138" y="3200400"/>
            <a:ext cx="1503362" cy="1295400"/>
          </a:xfrm>
          <a:prstGeom prst="rect">
            <a:avLst/>
          </a:prstGeom>
          <a:solidFill>
            <a:schemeClr val="bg1">
              <a:alpha val="30000"/>
            </a:schemeClr>
          </a:solidFill>
          <a:ln w="19050" algn="ctr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wrap="none" lIns="180000" tIns="108000" rIns="180000" bIns="108000" anchor="ctr"/>
          <a:lstStyle/>
          <a:p>
            <a:pPr algn="ctr">
              <a:defRPr/>
            </a:pPr>
            <a:r>
              <a:rPr lang="en-US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cell[1,1]</a:t>
            </a:r>
            <a:endParaRPr lang="bg-BG" sz="24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36330" name="Rectangle 42"/>
          <p:cNvSpPr>
            <a:spLocks noChangeArrowheads="1"/>
          </p:cNvSpPr>
          <p:nvPr/>
        </p:nvSpPr>
        <p:spPr bwMode="auto">
          <a:xfrm>
            <a:off x="6917243" y="3200400"/>
            <a:ext cx="1410277" cy="587441"/>
          </a:xfrm>
          <a:prstGeom prst="rect">
            <a:avLst/>
          </a:prstGeom>
          <a:solidFill>
            <a:schemeClr val="bg1">
              <a:alpha val="30000"/>
            </a:schemeClr>
          </a:solidFill>
          <a:ln w="19050" algn="ctr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wrap="square" lIns="180000" tIns="108000" rIns="180000" bIns="108000" anchor="ctr">
            <a:spAutoFit/>
          </a:bodyPr>
          <a:lstStyle/>
          <a:p>
            <a:pPr algn="ctr">
              <a:defRPr/>
            </a:pPr>
            <a:r>
              <a:rPr lang="en-US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cell[1,2]</a:t>
            </a:r>
            <a:endParaRPr lang="bg-BG" sz="24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36332" name="Rectangle 44"/>
          <p:cNvSpPr>
            <a:spLocks noChangeArrowheads="1"/>
          </p:cNvSpPr>
          <p:nvPr/>
        </p:nvSpPr>
        <p:spPr bwMode="auto">
          <a:xfrm>
            <a:off x="6917243" y="3886200"/>
            <a:ext cx="1410277" cy="609600"/>
          </a:xfrm>
          <a:prstGeom prst="rect">
            <a:avLst/>
          </a:prstGeom>
          <a:solidFill>
            <a:schemeClr val="bg1">
              <a:alpha val="30000"/>
            </a:schemeClr>
          </a:solidFill>
          <a:ln w="19050" algn="ctr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wrap="square" lIns="180000" tIns="108000" rIns="180000" bIns="108000" anchor="ctr">
            <a:spAutoFit/>
          </a:bodyPr>
          <a:lstStyle/>
          <a:p>
            <a:pPr algn="ctr">
              <a:defRPr/>
            </a:pPr>
            <a:r>
              <a:rPr lang="en-US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cell[2,1]</a:t>
            </a:r>
            <a:endParaRPr lang="bg-BG" sz="24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36333" name="AutoShape 45"/>
          <p:cNvSpPr>
            <a:spLocks noChangeArrowheads="1"/>
          </p:cNvSpPr>
          <p:nvPr/>
        </p:nvSpPr>
        <p:spPr bwMode="auto">
          <a:xfrm>
            <a:off x="4716463" y="2492375"/>
            <a:ext cx="1943100" cy="527804"/>
          </a:xfrm>
          <a:prstGeom prst="wedgeRoundRectCallout">
            <a:avLst>
              <a:gd name="adj1" fmla="val 38074"/>
              <a:gd name="adj2" fmla="val 150000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rowspan="2"</a:t>
            </a:r>
          </a:p>
        </p:txBody>
      </p:sp>
      <p:sp>
        <p:nvSpPr>
          <p:cNvPr id="1036334" name="AutoShape 46"/>
          <p:cNvSpPr>
            <a:spLocks noChangeArrowheads="1"/>
          </p:cNvSpPr>
          <p:nvPr/>
        </p:nvSpPr>
        <p:spPr bwMode="auto">
          <a:xfrm>
            <a:off x="6804025" y="2492375"/>
            <a:ext cx="1944688" cy="527804"/>
          </a:xfrm>
          <a:prstGeom prst="wedgeRoundRectCallout">
            <a:avLst>
              <a:gd name="adj1" fmla="val -39389"/>
              <a:gd name="adj2" fmla="val 150736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rowspan="1"</a:t>
            </a:r>
          </a:p>
        </p:txBody>
      </p:sp>
      <p:sp>
        <p:nvSpPr>
          <p:cNvPr id="20" name="AutoShape 46"/>
          <p:cNvSpPr>
            <a:spLocks noChangeArrowheads="1"/>
          </p:cNvSpPr>
          <p:nvPr/>
        </p:nvSpPr>
        <p:spPr bwMode="auto">
          <a:xfrm>
            <a:off x="6781800" y="4572000"/>
            <a:ext cx="1944688" cy="527804"/>
          </a:xfrm>
          <a:prstGeom prst="wedgeRoundRectCallout">
            <a:avLst>
              <a:gd name="adj1" fmla="val -36289"/>
              <a:gd name="adj2" fmla="val -89144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rowspan="1"</a:t>
            </a:r>
          </a:p>
        </p:txBody>
      </p:sp>
    </p:spTree>
    <p:extLst>
      <p:ext uri="{BB962C8B-B14F-4D97-AF65-F5344CB8AC3E}">
        <p14:creationId xmlns:p14="http://schemas.microsoft.com/office/powerpoint/2010/main" val="3988209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6326" grpId="0" animBg="1"/>
      <p:bldP spid="1036327" grpId="0" animBg="1"/>
      <p:bldP spid="1036328" grpId="0" animBg="1"/>
      <p:bldP spid="1036333" grpId="0" animBg="1"/>
      <p:bldP spid="1036334" grpId="0" animBg="1"/>
      <p:bldP spid="20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3600" dirty="0"/>
              <a:t>Column and Row Span – Example</a:t>
            </a: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72</a:t>
            </a:fld>
            <a:endParaRPr lang="en-US" dirty="0"/>
          </a:p>
        </p:txBody>
      </p:sp>
      <p:sp>
        <p:nvSpPr>
          <p:cNvPr id="1038339" name="Rectangle 3"/>
          <p:cNvSpPr>
            <a:spLocks noChangeArrowheads="1"/>
          </p:cNvSpPr>
          <p:nvPr/>
        </p:nvSpPr>
        <p:spPr bwMode="auto">
          <a:xfrm>
            <a:off x="539750" y="1554301"/>
            <a:ext cx="7993063" cy="286232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&lt;table cellspacing="0"&gt;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&lt;tr class="1"&gt;&lt;td&gt;Cell[1,1]&lt;/td&gt;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&lt;td </a:t>
            </a:r>
            <a:r>
              <a:rPr lang="en-US" sz="2000" b="1" noProof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colspan="2"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&gt;Cell[2,1]&lt;/td&gt;&lt;/tr&gt;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&lt;tr class=“2"&gt;&lt;td&gt;Cell[1,2]&lt;/td&gt;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&lt;td </a:t>
            </a:r>
            <a:r>
              <a:rPr lang="en-US" sz="2000" b="1" noProof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rowspan="2"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&gt;Cell[2,2]&lt;/td&gt;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&lt;td&gt;Cell[3,2]&lt;/td&gt;&lt;/tr&gt;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&lt;tr class=“3"&gt;&lt;td&gt;Cell[1,3]&lt;/td&gt;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&lt;td&gt;Cell[2,3]&lt;/td&gt;&lt;/tr&gt;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&lt;/table&gt;</a:t>
            </a:r>
          </a:p>
        </p:txBody>
      </p:sp>
      <p:sp>
        <p:nvSpPr>
          <p:cNvPr id="1038341" name="Rectangle 5"/>
          <p:cNvSpPr>
            <a:spLocks noChangeArrowheads="1"/>
          </p:cNvSpPr>
          <p:nvPr/>
        </p:nvSpPr>
        <p:spPr bwMode="auto">
          <a:xfrm>
            <a:off x="2617788" y="2332038"/>
            <a:ext cx="184150" cy="822325"/>
          </a:xfrm>
          <a:prstGeom prst="rect">
            <a:avLst/>
          </a:prstGeom>
          <a:noFill/>
          <a:ln w="25400" algn="ctr">
            <a:noFill/>
            <a:miter lim="800000"/>
            <a:headEnd type="none" w="lg" len="med"/>
            <a:tailEnd type="none" w="lg" len="med"/>
          </a:ln>
          <a:effectLst>
            <a:outerShdw dist="17961" dir="2700000" algn="ctr" rotWithShape="0">
              <a:srgbClr val="FFFFFF"/>
            </a:outerShdw>
          </a:effectLst>
        </p:spPr>
        <p:txBody>
          <a:bodyPr wrap="none" anchor="ctr">
            <a:spAutoFit/>
          </a:bodyPr>
          <a:lstStyle/>
          <a:p>
            <a:pPr>
              <a:lnSpc>
                <a:spcPct val="100000"/>
              </a:lnSpc>
              <a:defRPr/>
            </a:pPr>
            <a:br>
              <a:rPr lang="en-US" sz="2400" b="0">
                <a:solidFill>
                  <a:schemeClr val="tx1"/>
                </a:solidFill>
              </a:rPr>
            </a:br>
            <a:endParaRPr lang="en-US" sz="2400" b="0">
              <a:solidFill>
                <a:schemeClr val="tx1"/>
              </a:solidFill>
            </a:endParaRPr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497392" y="785618"/>
            <a:ext cx="5486400" cy="5457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2575" indent="-282575" eaLnBrk="0" hangingPunct="0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282575" algn="l"/>
              </a:tabLst>
              <a:defRPr/>
            </a:pPr>
            <a:r>
              <a:rPr lang="en-US" sz="2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table-colspan-rowspan.html</a:t>
            </a:r>
            <a:endParaRPr lang="bg-BG" sz="2600" b="1" dirty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43424301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339" name="Rectangle 3"/>
          <p:cNvSpPr>
            <a:spLocks noChangeArrowheads="1"/>
          </p:cNvSpPr>
          <p:nvPr/>
        </p:nvSpPr>
        <p:spPr bwMode="auto">
          <a:xfrm>
            <a:off x="539750" y="1371600"/>
            <a:ext cx="7993063" cy="286232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&lt;table cellspacing="0"&gt;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&lt;tr class="1"&gt;&lt;td&gt;Cell[1,1]&lt;/td&gt;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&lt;td </a:t>
            </a:r>
            <a:r>
              <a:rPr lang="en-US" sz="2000" b="1" noProof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colspan="2"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&gt;Cell[2,1]&lt;/td&gt;&lt;/tr&gt;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&lt;tr class=“2"&gt;&lt;td&gt;Cell[1,2]&lt;/td&gt;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&lt;td </a:t>
            </a:r>
            <a:r>
              <a:rPr lang="en-US" sz="2000" b="1" noProof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rowspan="2"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&gt;Cell[2,2]&lt;/td&gt;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&lt;td&gt;Cell[3,2]&lt;/td&gt;&lt;/tr&gt;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&lt;tr class=“3"&gt;&lt;td&gt;Cell[1,3]&lt;/td&gt;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&lt;td&gt;Cell[2,3]&lt;/td&gt;&lt;/tr&gt;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&lt;/table&gt;</a:t>
            </a:r>
          </a:p>
        </p:txBody>
      </p:sp>
      <p:sp>
        <p:nvSpPr>
          <p:cNvPr id="24" name="Rectangle 23"/>
          <p:cNvSpPr/>
          <p:nvPr/>
        </p:nvSpPr>
        <p:spPr>
          <a:xfrm>
            <a:off x="2491991" y="3220496"/>
            <a:ext cx="5737609" cy="285875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8338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152400"/>
            <a:ext cx="7086600" cy="914400"/>
          </a:xfrm>
        </p:spPr>
        <p:txBody>
          <a:bodyPr/>
          <a:lstStyle/>
          <a:p>
            <a:pPr>
              <a:defRPr/>
            </a:pPr>
            <a:r>
              <a:rPr lang="en-US" sz="3600" dirty="0"/>
              <a:t>Column and Row Span –</a:t>
            </a:r>
            <a:br>
              <a:rPr lang="en-US" sz="3600" dirty="0"/>
            </a:br>
            <a:r>
              <a:rPr lang="en-US" sz="3600" dirty="0"/>
              <a:t>Example (2)</a:t>
            </a:r>
          </a:p>
        </p:txBody>
      </p:sp>
      <p:sp>
        <p:nvSpPr>
          <p:cNvPr id="2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73</a:t>
            </a:fld>
            <a:endParaRPr lang="en-US" dirty="0"/>
          </a:p>
        </p:txBody>
      </p:sp>
      <p:sp>
        <p:nvSpPr>
          <p:cNvPr id="1038341" name="Rectangle 5"/>
          <p:cNvSpPr>
            <a:spLocks noChangeArrowheads="1"/>
          </p:cNvSpPr>
          <p:nvPr/>
        </p:nvSpPr>
        <p:spPr bwMode="auto">
          <a:xfrm>
            <a:off x="2617788" y="2332038"/>
            <a:ext cx="184150" cy="822325"/>
          </a:xfrm>
          <a:prstGeom prst="rect">
            <a:avLst/>
          </a:prstGeom>
          <a:noFill/>
          <a:ln w="25400" algn="ctr">
            <a:noFill/>
            <a:miter lim="800000"/>
            <a:headEnd type="none" w="lg" len="med"/>
            <a:tailEnd type="none" w="lg" len="med"/>
          </a:ln>
          <a:effectLst>
            <a:outerShdw dist="17961" dir="2700000" algn="ctr" rotWithShape="0">
              <a:srgbClr val="FFFFFF"/>
            </a:outerShdw>
          </a:effectLst>
        </p:spPr>
        <p:txBody>
          <a:bodyPr wrap="none" anchor="ctr">
            <a:spAutoFit/>
          </a:bodyPr>
          <a:lstStyle/>
          <a:p>
            <a:pPr>
              <a:lnSpc>
                <a:spcPct val="100000"/>
              </a:lnSpc>
              <a:defRPr/>
            </a:pPr>
            <a:br>
              <a:rPr lang="en-US" sz="2400" b="0">
                <a:solidFill>
                  <a:schemeClr val="tx1"/>
                </a:solidFill>
              </a:rPr>
            </a:br>
            <a:endParaRPr lang="en-US" sz="2400" b="0">
              <a:solidFill>
                <a:schemeClr val="tx1"/>
              </a:solidFill>
            </a:endParaRPr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497392" y="785618"/>
            <a:ext cx="5486400" cy="5457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2575" indent="-282575" eaLnBrk="0" hangingPunct="0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282575" algn="l"/>
              </a:tabLst>
              <a:defRPr/>
            </a:pPr>
            <a:r>
              <a:rPr lang="en-US" sz="2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table-colspan-rowspan.html</a:t>
            </a:r>
            <a:endParaRPr lang="bg-BG" sz="2600" b="1" dirty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/>
            </a:endParaRPr>
          </a:p>
        </p:txBody>
      </p:sp>
      <p:grpSp>
        <p:nvGrpSpPr>
          <p:cNvPr id="7" name="Group 6"/>
          <p:cNvGrpSpPr>
            <a:grpSpLocks/>
          </p:cNvGrpSpPr>
          <p:nvPr/>
        </p:nvGrpSpPr>
        <p:grpSpPr bwMode="auto">
          <a:xfrm>
            <a:off x="2627313" y="3351213"/>
            <a:ext cx="5472112" cy="2592387"/>
            <a:chOff x="1649" y="1987"/>
            <a:chExt cx="2463" cy="864"/>
          </a:xfrm>
        </p:grpSpPr>
        <p:sp>
          <p:nvSpPr>
            <p:cNvPr id="8" name="Rectangle 7"/>
            <p:cNvSpPr>
              <a:spLocks noChangeArrowheads="1"/>
            </p:cNvSpPr>
            <p:nvPr/>
          </p:nvSpPr>
          <p:spPr bwMode="auto">
            <a:xfrm>
              <a:off x="3291" y="2563"/>
              <a:ext cx="821" cy="288"/>
            </a:xfrm>
            <a:prstGeom prst="rect">
              <a:avLst/>
            </a:prstGeom>
            <a:solidFill>
              <a:srgbClr val="CCCCFF"/>
            </a:solidFill>
            <a:ln w="25400" algn="ctr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anchor="ctr"/>
            <a:lstStyle/>
            <a:p>
              <a:pPr algn="ctr">
                <a:lnSpc>
                  <a:spcPct val="100000"/>
                </a:lnSpc>
                <a:defRPr/>
              </a:pPr>
              <a:r>
                <a:rPr lang="en-US" sz="2400" b="1">
                  <a:solidFill>
                    <a:schemeClr val="bg1"/>
                  </a:solidFill>
                  <a:latin typeface="Consolas" pitchFamily="49" charset="0"/>
                  <a:cs typeface="Consolas" pitchFamily="49" charset="0"/>
                </a:rPr>
                <a:t>Cell[2,3]</a:t>
              </a:r>
            </a:p>
          </p:txBody>
        </p:sp>
        <p:sp>
          <p:nvSpPr>
            <p:cNvPr id="9" name="Rectangle 8"/>
            <p:cNvSpPr>
              <a:spLocks noChangeArrowheads="1"/>
            </p:cNvSpPr>
            <p:nvPr/>
          </p:nvSpPr>
          <p:spPr bwMode="auto">
            <a:xfrm>
              <a:off x="1649" y="2563"/>
              <a:ext cx="821" cy="288"/>
            </a:xfrm>
            <a:prstGeom prst="rect">
              <a:avLst/>
            </a:prstGeom>
            <a:solidFill>
              <a:srgbClr val="CCCCFF"/>
            </a:solidFill>
            <a:ln w="25400" algn="ctr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anchor="ctr"/>
            <a:lstStyle/>
            <a:p>
              <a:pPr algn="ctr">
                <a:lnSpc>
                  <a:spcPct val="100000"/>
                </a:lnSpc>
                <a:defRPr/>
              </a:pPr>
              <a:r>
                <a:rPr lang="en-US" sz="2400" b="1">
                  <a:solidFill>
                    <a:schemeClr val="bg1"/>
                  </a:solidFill>
                  <a:latin typeface="Consolas" pitchFamily="49" charset="0"/>
                  <a:cs typeface="Consolas" pitchFamily="49" charset="0"/>
                </a:rPr>
                <a:t>Cell[1,3]</a:t>
              </a:r>
            </a:p>
          </p:txBody>
        </p:sp>
        <p:sp>
          <p:nvSpPr>
            <p:cNvPr id="10" name="Rectangle 9"/>
            <p:cNvSpPr>
              <a:spLocks noChangeArrowheads="1"/>
            </p:cNvSpPr>
            <p:nvPr/>
          </p:nvSpPr>
          <p:spPr bwMode="auto">
            <a:xfrm>
              <a:off x="3291" y="2275"/>
              <a:ext cx="821" cy="288"/>
            </a:xfrm>
            <a:prstGeom prst="rect">
              <a:avLst/>
            </a:prstGeom>
            <a:solidFill>
              <a:srgbClr val="FFCC66"/>
            </a:solidFill>
            <a:ln w="25400" algn="ctr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anchor="ctr"/>
            <a:lstStyle/>
            <a:p>
              <a:pPr algn="ctr">
                <a:lnSpc>
                  <a:spcPct val="100000"/>
                </a:lnSpc>
                <a:defRPr/>
              </a:pPr>
              <a:r>
                <a:rPr lang="en-US" sz="2400" b="1">
                  <a:solidFill>
                    <a:schemeClr val="bg1"/>
                  </a:solidFill>
                  <a:latin typeface="Consolas" pitchFamily="49" charset="0"/>
                  <a:cs typeface="Consolas" pitchFamily="49" charset="0"/>
                </a:rPr>
                <a:t>Cell[3,2]</a:t>
              </a:r>
            </a:p>
          </p:txBody>
        </p:sp>
        <p:sp>
          <p:nvSpPr>
            <p:cNvPr id="11" name="Rectangle 10"/>
            <p:cNvSpPr>
              <a:spLocks noChangeArrowheads="1"/>
            </p:cNvSpPr>
            <p:nvPr/>
          </p:nvSpPr>
          <p:spPr bwMode="auto">
            <a:xfrm>
              <a:off x="2470" y="2275"/>
              <a:ext cx="821" cy="576"/>
            </a:xfrm>
            <a:prstGeom prst="rect">
              <a:avLst/>
            </a:prstGeom>
            <a:solidFill>
              <a:srgbClr val="FFCC66"/>
            </a:solidFill>
            <a:ln w="25400" algn="ctr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anchor="ctr"/>
            <a:lstStyle/>
            <a:p>
              <a:pPr algn="ctr">
                <a:lnSpc>
                  <a:spcPct val="100000"/>
                </a:lnSpc>
                <a:defRPr/>
              </a:pPr>
              <a:r>
                <a:rPr lang="en-US" sz="2400" b="1">
                  <a:solidFill>
                    <a:schemeClr val="bg1"/>
                  </a:solidFill>
                  <a:latin typeface="Consolas" pitchFamily="49" charset="0"/>
                  <a:cs typeface="Consolas" pitchFamily="49" charset="0"/>
                </a:rPr>
                <a:t>Cell[2,2]</a:t>
              </a:r>
            </a:p>
          </p:txBody>
        </p:sp>
        <p:sp>
          <p:nvSpPr>
            <p:cNvPr id="12" name="Rectangle 11"/>
            <p:cNvSpPr>
              <a:spLocks noChangeArrowheads="1"/>
            </p:cNvSpPr>
            <p:nvPr/>
          </p:nvSpPr>
          <p:spPr bwMode="auto">
            <a:xfrm>
              <a:off x="1649" y="2275"/>
              <a:ext cx="821" cy="288"/>
            </a:xfrm>
            <a:prstGeom prst="rect">
              <a:avLst/>
            </a:prstGeom>
            <a:solidFill>
              <a:srgbClr val="FFCC66"/>
            </a:solidFill>
            <a:ln w="25400" algn="ctr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anchor="ctr"/>
            <a:lstStyle/>
            <a:p>
              <a:pPr algn="ctr">
                <a:lnSpc>
                  <a:spcPct val="100000"/>
                </a:lnSpc>
                <a:defRPr/>
              </a:pPr>
              <a:r>
                <a:rPr lang="en-US" sz="2400" b="1">
                  <a:solidFill>
                    <a:schemeClr val="bg1"/>
                  </a:solidFill>
                  <a:latin typeface="Consolas" pitchFamily="49" charset="0"/>
                  <a:cs typeface="Consolas" pitchFamily="49" charset="0"/>
                </a:rPr>
                <a:t>Cell[1,2]</a:t>
              </a:r>
            </a:p>
          </p:txBody>
        </p:sp>
        <p:sp>
          <p:nvSpPr>
            <p:cNvPr id="13" name="Rectangle 12"/>
            <p:cNvSpPr>
              <a:spLocks noChangeArrowheads="1"/>
            </p:cNvSpPr>
            <p:nvPr/>
          </p:nvSpPr>
          <p:spPr bwMode="auto">
            <a:xfrm>
              <a:off x="2470" y="1987"/>
              <a:ext cx="1642" cy="288"/>
            </a:xfrm>
            <a:prstGeom prst="rect">
              <a:avLst/>
            </a:prstGeom>
            <a:solidFill>
              <a:srgbClr val="FFFF00"/>
            </a:solidFill>
            <a:ln w="25400" algn="ctr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anchor="ctr"/>
            <a:lstStyle/>
            <a:p>
              <a:pPr algn="ctr">
                <a:lnSpc>
                  <a:spcPct val="100000"/>
                </a:lnSpc>
                <a:defRPr/>
              </a:pPr>
              <a:r>
                <a:rPr lang="en-US" sz="2400" b="1">
                  <a:solidFill>
                    <a:schemeClr val="bg1"/>
                  </a:solidFill>
                  <a:latin typeface="Consolas" pitchFamily="49" charset="0"/>
                  <a:cs typeface="Consolas" pitchFamily="49" charset="0"/>
                </a:rPr>
                <a:t>Cell[2,1]</a:t>
              </a:r>
            </a:p>
          </p:txBody>
        </p:sp>
        <p:sp>
          <p:nvSpPr>
            <p:cNvPr id="14" name="Rectangle 13"/>
            <p:cNvSpPr>
              <a:spLocks noChangeArrowheads="1"/>
            </p:cNvSpPr>
            <p:nvPr/>
          </p:nvSpPr>
          <p:spPr bwMode="auto">
            <a:xfrm>
              <a:off x="1649" y="1987"/>
              <a:ext cx="821" cy="288"/>
            </a:xfrm>
            <a:prstGeom prst="rect">
              <a:avLst/>
            </a:prstGeom>
            <a:solidFill>
              <a:srgbClr val="FFFF00"/>
            </a:solidFill>
            <a:ln w="25400" algn="ctr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anchor="ctr"/>
            <a:lstStyle/>
            <a:p>
              <a:pPr algn="ctr">
                <a:lnSpc>
                  <a:spcPct val="100000"/>
                </a:lnSpc>
                <a:defRPr/>
              </a:pPr>
              <a:r>
                <a:rPr lang="en-US" sz="2400" b="1" dirty="0">
                  <a:solidFill>
                    <a:schemeClr val="bg1"/>
                  </a:solidFill>
                  <a:latin typeface="Consolas" pitchFamily="49" charset="0"/>
                  <a:cs typeface="Consolas" pitchFamily="49" charset="0"/>
                </a:rPr>
                <a:t>Cell[1,1]</a:t>
              </a:r>
            </a:p>
          </p:txBody>
        </p:sp>
        <p:sp>
          <p:nvSpPr>
            <p:cNvPr id="15" name="Line 14"/>
            <p:cNvSpPr>
              <a:spLocks noChangeShapeType="1"/>
            </p:cNvSpPr>
            <p:nvPr/>
          </p:nvSpPr>
          <p:spPr bwMode="auto">
            <a:xfrm>
              <a:off x="1649" y="1987"/>
              <a:ext cx="2463" cy="0"/>
            </a:xfrm>
            <a:prstGeom prst="line">
              <a:avLst/>
            </a:prstGeom>
            <a:noFill/>
            <a:ln w="25400" cap="rnd">
              <a:solidFill>
                <a:srgbClr val="000000"/>
              </a:solidFill>
              <a:round/>
              <a:headEnd type="none" w="lg" len="med"/>
              <a:tailEnd type="none" w="lg" len="med"/>
            </a:ln>
            <a:effectLst>
              <a:innerShdw blurRad="114300">
                <a:prstClr val="black"/>
              </a:innerShdw>
            </a:effectLst>
          </p:spPr>
          <p:txBody>
            <a:bodyPr anchor="ctr"/>
            <a:lstStyle/>
            <a:p>
              <a:pPr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6" name="Line 15"/>
            <p:cNvSpPr>
              <a:spLocks noChangeShapeType="1"/>
            </p:cNvSpPr>
            <p:nvPr/>
          </p:nvSpPr>
          <p:spPr bwMode="auto">
            <a:xfrm>
              <a:off x="1649" y="2851"/>
              <a:ext cx="2463" cy="0"/>
            </a:xfrm>
            <a:prstGeom prst="line">
              <a:avLst/>
            </a:prstGeom>
            <a:noFill/>
            <a:ln w="25400" cap="rnd">
              <a:solidFill>
                <a:srgbClr val="000000"/>
              </a:solidFill>
              <a:round/>
              <a:headEnd type="none" w="lg" len="med"/>
              <a:tailEnd type="none" w="lg" len="med"/>
            </a:ln>
            <a:effectLst>
              <a:innerShdw blurRad="114300">
                <a:prstClr val="black"/>
              </a:innerShdw>
            </a:effectLst>
          </p:spPr>
          <p:txBody>
            <a:bodyPr anchor="ctr"/>
            <a:lstStyle/>
            <a:p>
              <a:pPr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7" name="Line 16"/>
            <p:cNvSpPr>
              <a:spLocks noChangeShapeType="1"/>
            </p:cNvSpPr>
            <p:nvPr/>
          </p:nvSpPr>
          <p:spPr bwMode="auto">
            <a:xfrm>
              <a:off x="1649" y="1987"/>
              <a:ext cx="0" cy="864"/>
            </a:xfrm>
            <a:prstGeom prst="line">
              <a:avLst/>
            </a:prstGeom>
            <a:noFill/>
            <a:ln w="25400" cap="rnd">
              <a:solidFill>
                <a:srgbClr val="000000"/>
              </a:solidFill>
              <a:round/>
              <a:headEnd type="none" w="lg" len="med"/>
              <a:tailEnd type="none" w="lg" len="med"/>
            </a:ln>
            <a:effectLst>
              <a:innerShdw blurRad="114300">
                <a:prstClr val="black"/>
              </a:innerShdw>
            </a:effectLst>
          </p:spPr>
          <p:txBody>
            <a:bodyPr anchor="ctr"/>
            <a:lstStyle/>
            <a:p>
              <a:pPr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8" name="Line 17"/>
            <p:cNvSpPr>
              <a:spLocks noChangeShapeType="1"/>
            </p:cNvSpPr>
            <p:nvPr/>
          </p:nvSpPr>
          <p:spPr bwMode="auto">
            <a:xfrm>
              <a:off x="4112" y="1987"/>
              <a:ext cx="0" cy="864"/>
            </a:xfrm>
            <a:prstGeom prst="line">
              <a:avLst/>
            </a:prstGeom>
            <a:noFill/>
            <a:ln w="25400" cap="rnd">
              <a:solidFill>
                <a:srgbClr val="000000"/>
              </a:solidFill>
              <a:round/>
              <a:headEnd type="none" w="lg" len="med"/>
              <a:tailEnd type="none" w="lg" len="med"/>
            </a:ln>
            <a:effectLst>
              <a:innerShdw blurRad="114300">
                <a:prstClr val="black"/>
              </a:innerShdw>
            </a:effectLst>
          </p:spPr>
          <p:txBody>
            <a:bodyPr anchor="ctr"/>
            <a:lstStyle/>
            <a:p>
              <a:pPr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9" name="Line 18"/>
            <p:cNvSpPr>
              <a:spLocks noChangeShapeType="1"/>
            </p:cNvSpPr>
            <p:nvPr/>
          </p:nvSpPr>
          <p:spPr bwMode="auto">
            <a:xfrm>
              <a:off x="1649" y="2275"/>
              <a:ext cx="2463" cy="0"/>
            </a:xfrm>
            <a:prstGeom prst="line">
              <a:avLst/>
            </a:prstGeom>
            <a:noFill/>
            <a:ln w="25400" cap="rnd">
              <a:solidFill>
                <a:srgbClr val="000000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0" name="Line 19"/>
            <p:cNvSpPr>
              <a:spLocks noChangeShapeType="1"/>
            </p:cNvSpPr>
            <p:nvPr/>
          </p:nvSpPr>
          <p:spPr bwMode="auto">
            <a:xfrm>
              <a:off x="2470" y="1987"/>
              <a:ext cx="0" cy="864"/>
            </a:xfrm>
            <a:prstGeom prst="line">
              <a:avLst/>
            </a:prstGeom>
            <a:noFill/>
            <a:ln w="25400" cap="rnd">
              <a:solidFill>
                <a:srgbClr val="000000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1" name="Line 20"/>
            <p:cNvSpPr>
              <a:spLocks noChangeShapeType="1"/>
            </p:cNvSpPr>
            <p:nvPr/>
          </p:nvSpPr>
          <p:spPr bwMode="auto">
            <a:xfrm>
              <a:off x="1649" y="2563"/>
              <a:ext cx="821" cy="0"/>
            </a:xfrm>
            <a:prstGeom prst="line">
              <a:avLst/>
            </a:prstGeom>
            <a:noFill/>
            <a:ln w="25400" cap="rnd">
              <a:solidFill>
                <a:srgbClr val="000000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2" name="Line 21"/>
            <p:cNvSpPr>
              <a:spLocks noChangeShapeType="1"/>
            </p:cNvSpPr>
            <p:nvPr/>
          </p:nvSpPr>
          <p:spPr bwMode="auto">
            <a:xfrm>
              <a:off x="3291" y="2275"/>
              <a:ext cx="0" cy="576"/>
            </a:xfrm>
            <a:prstGeom prst="line">
              <a:avLst/>
            </a:prstGeom>
            <a:noFill/>
            <a:ln w="25400" cap="rnd">
              <a:solidFill>
                <a:srgbClr val="000000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3" name="Line 22"/>
            <p:cNvSpPr>
              <a:spLocks noChangeShapeType="1"/>
            </p:cNvSpPr>
            <p:nvPr/>
          </p:nvSpPr>
          <p:spPr bwMode="auto">
            <a:xfrm>
              <a:off x="3291" y="2563"/>
              <a:ext cx="821" cy="0"/>
            </a:xfrm>
            <a:prstGeom prst="line">
              <a:avLst/>
            </a:prstGeom>
            <a:noFill/>
            <a:ln w="25400" cap="rnd">
              <a:solidFill>
                <a:srgbClr val="000000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9376793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95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619250" y="2566988"/>
            <a:ext cx="5761038" cy="636587"/>
          </a:xfrm>
        </p:spPr>
        <p:txBody>
          <a:bodyPr/>
          <a:lstStyle/>
          <a:p>
            <a:pPr>
              <a:defRPr/>
            </a:pPr>
            <a:r>
              <a:rPr lang="en-US" dirty="0"/>
              <a:t>HTML Forms</a:t>
            </a:r>
            <a:endParaRPr lang="bg-BG" dirty="0"/>
          </a:p>
        </p:txBody>
      </p:sp>
      <p:sp>
        <p:nvSpPr>
          <p:cNvPr id="1021955" name="Rectangle 3"/>
          <p:cNvSpPr>
            <a:spLocks noChangeArrowheads="1"/>
          </p:cNvSpPr>
          <p:nvPr/>
        </p:nvSpPr>
        <p:spPr bwMode="auto">
          <a:xfrm>
            <a:off x="1619250" y="3380020"/>
            <a:ext cx="5761038" cy="4093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>
            <a:spAutoFit/>
          </a:bodyPr>
          <a:lstStyle/>
          <a:p>
            <a:pPr algn="ctr" eaLnBrk="0" hangingPunct="0">
              <a:lnSpc>
                <a:spcPct val="95000"/>
              </a:lnSpc>
              <a:spcBef>
                <a:spcPct val="200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dirty="0">
                <a:solidFill>
                  <a:srgbClr val="FAF7C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Entering User Data from a Web Page</a:t>
            </a:r>
            <a:endParaRPr lang="bg-BG" sz="2800" b="1" dirty="0">
              <a:solidFill>
                <a:srgbClr val="FAF7C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pic>
        <p:nvPicPr>
          <p:cNvPr id="31746" name="Picture 2" descr="http://cdn-www.soyouwanna.com/images/lessons/WebProgAOL01fg01-new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4701251">
            <a:off x="3306833" y="3714294"/>
            <a:ext cx="2247900" cy="3067722"/>
          </a:xfrm>
          <a:prstGeom prst="roundRect">
            <a:avLst>
              <a:gd name="adj" fmla="val 5647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scene3d>
            <a:camera prst="isometricOffAxis1Right"/>
            <a:lightRig rig="threePt" dir="t"/>
          </a:scene3d>
        </p:spPr>
      </p:pic>
      <p:pic>
        <p:nvPicPr>
          <p:cNvPr id="31748" name="Picture 4" descr="http://www.learn-html-tutorial.com/Images/sol-reg2.gi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57900" y="426718"/>
            <a:ext cx="2171700" cy="2316482"/>
          </a:xfrm>
          <a:prstGeom prst="roundRect">
            <a:avLst>
              <a:gd name="adj" fmla="val 606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scene3d>
            <a:camera prst="perspectiveContrastingLeftFacing"/>
            <a:lightRig rig="threePt" dir="t"/>
          </a:scene3d>
        </p:spPr>
      </p:pic>
      <p:pic>
        <p:nvPicPr>
          <p:cNvPr id="31750" name="Picture 6" descr="http://icons2.iconarchive.com/icons/dryicons/aesthetica-2/48/html-page-accept-icon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543800" y="2590800"/>
            <a:ext cx="457200" cy="457200"/>
          </a:xfrm>
          <a:prstGeom prst="rect">
            <a:avLst/>
          </a:prstGeom>
          <a:noFill/>
        </p:spPr>
      </p:pic>
      <p:pic>
        <p:nvPicPr>
          <p:cNvPr id="31752" name="Picture 8" descr="http://www.iconarchive.com/icons/mart/glaze/128/html-icon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 rot="2683012">
            <a:off x="709695" y="1319294"/>
            <a:ext cx="1219200" cy="121920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91136720"/>
      </p:ext>
    </p:extLst>
  </p:cSld>
  <p:clrMapOvr>
    <a:masterClrMapping/>
  </p:clrMapOvr>
  <p:transition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HTML Forms</a:t>
            </a:r>
          </a:p>
        </p:txBody>
      </p:sp>
      <p:sp>
        <p:nvSpPr>
          <p:cNvPr id="93389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200"/>
              </a:spcBef>
              <a:defRPr/>
            </a:pPr>
            <a:r>
              <a:rPr lang="en-US" dirty="0"/>
              <a:t>Forms are the primary method for gathering data from site visitors</a:t>
            </a:r>
          </a:p>
          <a:p>
            <a:pPr>
              <a:spcBef>
                <a:spcPts val="1200"/>
              </a:spcBef>
              <a:defRPr/>
            </a:pPr>
            <a:r>
              <a:rPr lang="en-US" dirty="0"/>
              <a:t>Create a form block with</a:t>
            </a:r>
          </a:p>
          <a:p>
            <a:pPr>
              <a:spcBef>
                <a:spcPts val="1200"/>
              </a:spcBef>
              <a:defRPr/>
            </a:pPr>
            <a:endParaRPr lang="en-US" dirty="0"/>
          </a:p>
          <a:p>
            <a:pPr>
              <a:spcBef>
                <a:spcPts val="1200"/>
              </a:spcBef>
              <a:defRPr/>
            </a:pPr>
            <a:r>
              <a:rPr lang="en-US" dirty="0"/>
              <a:t>Example: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75</a:t>
            </a:fld>
            <a:endParaRPr lang="en-US" dirty="0"/>
          </a:p>
        </p:txBody>
      </p:sp>
      <p:sp>
        <p:nvSpPr>
          <p:cNvPr id="933892" name="Rectangle 4"/>
          <p:cNvSpPr>
            <a:spLocks noChangeArrowheads="1"/>
          </p:cNvSpPr>
          <p:nvPr/>
        </p:nvSpPr>
        <p:spPr bwMode="auto">
          <a:xfrm>
            <a:off x="755650" y="3105090"/>
            <a:ext cx="7488238" cy="40011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&lt;form&gt;&lt;/form&gt;</a:t>
            </a:r>
          </a:p>
        </p:txBody>
      </p:sp>
      <p:sp>
        <p:nvSpPr>
          <p:cNvPr id="933893" name="Rectangle 5"/>
          <p:cNvSpPr>
            <a:spLocks noChangeArrowheads="1"/>
          </p:cNvSpPr>
          <p:nvPr/>
        </p:nvSpPr>
        <p:spPr bwMode="auto">
          <a:xfrm>
            <a:off x="755650" y="4495800"/>
            <a:ext cx="7488238" cy="132343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&lt;form name="myForm" method="post" action="path/to/some-script.php"&gt;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...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&lt;/form&gt;</a:t>
            </a:r>
          </a:p>
        </p:txBody>
      </p:sp>
      <p:sp>
        <p:nvSpPr>
          <p:cNvPr id="933894" name="AutoShape 6"/>
          <p:cNvSpPr>
            <a:spLocks noChangeArrowheads="1"/>
          </p:cNvSpPr>
          <p:nvPr/>
        </p:nvSpPr>
        <p:spPr bwMode="auto">
          <a:xfrm>
            <a:off x="1981200" y="5562600"/>
            <a:ext cx="5513388" cy="953453"/>
          </a:xfrm>
          <a:prstGeom prst="wedgeRoundRectCallout">
            <a:avLst>
              <a:gd name="adj1" fmla="val -43068"/>
              <a:gd name="adj2" fmla="val -90443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The "action" attribute tells where the form data should be sent</a:t>
            </a:r>
          </a:p>
        </p:txBody>
      </p:sp>
      <p:sp>
        <p:nvSpPr>
          <p:cNvPr id="933895" name="AutoShape 7"/>
          <p:cNvSpPr>
            <a:spLocks noChangeArrowheads="1"/>
          </p:cNvSpPr>
          <p:nvPr/>
        </p:nvSpPr>
        <p:spPr bwMode="auto">
          <a:xfrm>
            <a:off x="3581400" y="2819400"/>
            <a:ext cx="5065712" cy="1379101"/>
          </a:xfrm>
          <a:prstGeom prst="wedgeRoundRectCallout">
            <a:avLst>
              <a:gd name="adj1" fmla="val -37849"/>
              <a:gd name="adj2" fmla="val 77080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The “method" attribute tells how the form data should be sent – via GET or POST request</a:t>
            </a:r>
          </a:p>
        </p:txBody>
      </p:sp>
    </p:spTree>
    <p:extLst>
      <p:ext uri="{BB962C8B-B14F-4D97-AF65-F5344CB8AC3E}">
        <p14:creationId xmlns:p14="http://schemas.microsoft.com/office/powerpoint/2010/main" val="3054801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3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3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3894" grpId="0" animBg="1"/>
      <p:bldP spid="933895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Form Fields</a:t>
            </a:r>
          </a:p>
        </p:txBody>
      </p:sp>
      <p:sp>
        <p:nvSpPr>
          <p:cNvPr id="93593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  <a:defRPr/>
            </a:pPr>
            <a:r>
              <a:rPr lang="en-US" sz="3000" dirty="0"/>
              <a:t>Single-line text input fields:</a:t>
            </a:r>
          </a:p>
          <a:p>
            <a:pPr>
              <a:lnSpc>
                <a:spcPct val="90000"/>
              </a:lnSpc>
              <a:defRPr/>
            </a:pPr>
            <a:endParaRPr lang="en-US" sz="2400" b="0" dirty="0">
              <a:solidFill>
                <a:srgbClr val="42679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ourier New" pitchFamily="49" charset="0"/>
            </a:endParaRPr>
          </a:p>
          <a:p>
            <a:pPr>
              <a:lnSpc>
                <a:spcPct val="90000"/>
              </a:lnSpc>
              <a:defRPr/>
            </a:pPr>
            <a:endParaRPr lang="en-US" sz="2400" b="0" dirty="0">
              <a:solidFill>
                <a:srgbClr val="42679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ourier New" pitchFamily="49" charset="0"/>
            </a:endParaRPr>
          </a:p>
          <a:p>
            <a:pPr>
              <a:lnSpc>
                <a:spcPct val="90000"/>
              </a:lnSpc>
              <a:defRPr/>
            </a:pPr>
            <a:r>
              <a:rPr lang="en-US" sz="3000" dirty="0"/>
              <a:t>Multi-line textarea fields:</a:t>
            </a:r>
          </a:p>
          <a:p>
            <a:pPr>
              <a:lnSpc>
                <a:spcPct val="90000"/>
              </a:lnSpc>
              <a:defRPr/>
            </a:pPr>
            <a:endParaRPr lang="en-US" sz="2800" dirty="0"/>
          </a:p>
          <a:p>
            <a:pPr>
              <a:lnSpc>
                <a:spcPct val="90000"/>
              </a:lnSpc>
              <a:defRPr/>
            </a:pPr>
            <a:endParaRPr lang="en-US" sz="2800" dirty="0"/>
          </a:p>
          <a:p>
            <a:pPr>
              <a:lnSpc>
                <a:spcPct val="90000"/>
              </a:lnSpc>
              <a:defRPr/>
            </a:pPr>
            <a:r>
              <a:rPr lang="en-US" sz="3000" dirty="0"/>
              <a:t>Hidden fields contain data not shown to the user:</a:t>
            </a:r>
          </a:p>
          <a:p>
            <a:pPr>
              <a:lnSpc>
                <a:spcPct val="90000"/>
              </a:lnSpc>
              <a:defRPr/>
            </a:pPr>
            <a:endParaRPr lang="en-US" sz="2800" dirty="0"/>
          </a:p>
          <a:p>
            <a:pPr>
              <a:lnSpc>
                <a:spcPct val="90000"/>
              </a:lnSpc>
              <a:defRPr/>
            </a:pPr>
            <a:endParaRPr lang="en-US" sz="2800" dirty="0"/>
          </a:p>
          <a:p>
            <a:pPr lvl="1">
              <a:lnSpc>
                <a:spcPct val="90000"/>
              </a:lnSpc>
              <a:defRPr/>
            </a:pPr>
            <a:r>
              <a:rPr lang="en-US" sz="2800" dirty="0"/>
              <a:t>Often used by JavaScript code</a:t>
            </a:r>
            <a:endParaRPr lang="en-US" sz="2800" b="0" dirty="0">
              <a:solidFill>
                <a:srgbClr val="42679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ourier New" pitchFamily="49" charset="0"/>
            </a:endParaRP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76</a:t>
            </a:fld>
            <a:endParaRPr lang="en-US" dirty="0"/>
          </a:p>
        </p:txBody>
      </p:sp>
      <p:sp>
        <p:nvSpPr>
          <p:cNvPr id="935940" name="Rectangle 4"/>
          <p:cNvSpPr>
            <a:spLocks noChangeArrowheads="1"/>
          </p:cNvSpPr>
          <p:nvPr/>
        </p:nvSpPr>
        <p:spPr bwMode="auto">
          <a:xfrm>
            <a:off x="755650" y="1730514"/>
            <a:ext cx="7488238" cy="70788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&lt;input type="text" name="FirstName" value="This is a text field" /&gt;</a:t>
            </a:r>
          </a:p>
        </p:txBody>
      </p:sp>
      <p:sp>
        <p:nvSpPr>
          <p:cNvPr id="935941" name="Rectangle 5"/>
          <p:cNvSpPr>
            <a:spLocks noChangeArrowheads="1"/>
          </p:cNvSpPr>
          <p:nvPr/>
        </p:nvSpPr>
        <p:spPr bwMode="auto">
          <a:xfrm>
            <a:off x="755650" y="3276600"/>
            <a:ext cx="7488238" cy="70788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&lt;textarea name="Comments"&gt;This is a multi-line text field&lt;/textarea&gt;</a:t>
            </a:r>
          </a:p>
        </p:txBody>
      </p:sp>
      <p:sp>
        <p:nvSpPr>
          <p:cNvPr id="935942" name="Rectangle 6"/>
          <p:cNvSpPr>
            <a:spLocks noChangeArrowheads="1"/>
          </p:cNvSpPr>
          <p:nvPr/>
        </p:nvSpPr>
        <p:spPr bwMode="auto">
          <a:xfrm>
            <a:off x="755650" y="4930914"/>
            <a:ext cx="7488238" cy="70788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&lt;input type="hidden" name="Account" value="This is a hidden text field" /&gt;</a:t>
            </a:r>
          </a:p>
        </p:txBody>
      </p:sp>
    </p:spTree>
    <p:extLst>
      <p:ext uri="{BB962C8B-B14F-4D97-AF65-F5344CB8AC3E}">
        <p14:creationId xmlns:p14="http://schemas.microsoft.com/office/powerpoint/2010/main" val="365057543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err="1"/>
              <a:t>Fieldsets</a:t>
            </a:r>
            <a:endParaRPr lang="en-US" dirty="0"/>
          </a:p>
        </p:txBody>
      </p:sp>
      <p:sp>
        <p:nvSpPr>
          <p:cNvPr id="93593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  <a:defRPr/>
            </a:pPr>
            <a:r>
              <a:rPr lang="en-US" sz="3000" dirty="0" err="1">
                <a:solidFill>
                  <a:schemeClr val="accent5">
                    <a:lumMod val="20000"/>
                    <a:lumOff val="80000"/>
                  </a:schemeClr>
                </a:solidFill>
              </a:rPr>
              <a:t>Fieldsets</a:t>
            </a:r>
            <a:r>
              <a:rPr lang="en-US" sz="3000" dirty="0"/>
              <a:t> are used to enclose a group of related form fields:</a:t>
            </a:r>
          </a:p>
          <a:p>
            <a:pPr>
              <a:lnSpc>
                <a:spcPct val="90000"/>
              </a:lnSpc>
              <a:defRPr/>
            </a:pPr>
            <a:endParaRPr lang="en-US" sz="3000" dirty="0"/>
          </a:p>
          <a:p>
            <a:pPr>
              <a:lnSpc>
                <a:spcPct val="90000"/>
              </a:lnSpc>
              <a:defRPr/>
            </a:pPr>
            <a:endParaRPr lang="en-US" sz="3000" dirty="0"/>
          </a:p>
          <a:p>
            <a:pPr>
              <a:lnSpc>
                <a:spcPct val="90000"/>
              </a:lnSpc>
              <a:defRPr/>
            </a:pPr>
            <a:endParaRPr lang="en-US" sz="3000" dirty="0"/>
          </a:p>
          <a:p>
            <a:pPr>
              <a:lnSpc>
                <a:spcPct val="90000"/>
              </a:lnSpc>
              <a:defRPr/>
            </a:pPr>
            <a:endParaRPr lang="en-US" sz="3000" dirty="0"/>
          </a:p>
          <a:p>
            <a:pPr>
              <a:lnSpc>
                <a:spcPct val="90000"/>
              </a:lnSpc>
              <a:defRPr/>
            </a:pPr>
            <a:endParaRPr lang="en-US" sz="3000" dirty="0"/>
          </a:p>
          <a:p>
            <a:pPr>
              <a:lnSpc>
                <a:spcPct val="90000"/>
              </a:lnSpc>
              <a:defRPr/>
            </a:pPr>
            <a:endParaRPr lang="en-US" sz="3000" dirty="0"/>
          </a:p>
          <a:p>
            <a:pPr>
              <a:lnSpc>
                <a:spcPct val="90000"/>
              </a:lnSpc>
              <a:defRPr/>
            </a:pPr>
            <a:endParaRPr lang="en-US" sz="3000" dirty="0"/>
          </a:p>
          <a:p>
            <a:pPr>
              <a:lnSpc>
                <a:spcPct val="90000"/>
              </a:lnSpc>
              <a:defRPr/>
            </a:pPr>
            <a:r>
              <a:rPr lang="en-US" sz="3000" dirty="0"/>
              <a:t>The </a:t>
            </a:r>
            <a:r>
              <a:rPr lang="en-US" sz="3000" dirty="0">
                <a:solidFill>
                  <a:srgbClr val="FFFFFF"/>
                </a:solidFill>
              </a:rPr>
              <a:t>&lt;legend&gt;</a:t>
            </a:r>
            <a:r>
              <a:rPr lang="en-US" sz="3000" dirty="0"/>
              <a:t> is the </a:t>
            </a:r>
            <a:r>
              <a:rPr lang="en-US" sz="3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fieldset</a:t>
            </a:r>
            <a:r>
              <a:rPr lang="en-US" sz="3000" dirty="0"/>
              <a:t>'s title.</a:t>
            </a: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77</a:t>
            </a:fld>
            <a:endParaRPr lang="en-US" dirty="0"/>
          </a:p>
        </p:txBody>
      </p:sp>
      <p:sp>
        <p:nvSpPr>
          <p:cNvPr id="935940" name="Rectangle 4"/>
          <p:cNvSpPr>
            <a:spLocks noChangeArrowheads="1"/>
          </p:cNvSpPr>
          <p:nvPr/>
        </p:nvSpPr>
        <p:spPr bwMode="auto">
          <a:xfrm>
            <a:off x="755650" y="1926372"/>
            <a:ext cx="7488238" cy="409342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&lt;form method="post" action="form.aspx"&gt;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&lt;fieldset&gt;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&lt;legend&gt;Client Details&lt;/legend&gt;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&lt;input type="text" id="Name" /&gt;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&lt;input type="text" id="Phone" /&gt;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&lt;/fieldset&gt;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&lt;fieldset&gt;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&lt;legend&gt;Order Details&lt;/legend&gt;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&lt;input type="text" id="Quantity" /&gt;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&lt;textarea cols="40" rows="10"</a:t>
            </a:r>
            <a:b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id="Remarks"&gt;&lt;/textarea&gt;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&lt;/fieldset&gt;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&lt;/form&gt;</a:t>
            </a:r>
          </a:p>
        </p:txBody>
      </p:sp>
    </p:spTree>
    <p:extLst>
      <p:ext uri="{BB962C8B-B14F-4D97-AF65-F5344CB8AC3E}">
        <p14:creationId xmlns:p14="http://schemas.microsoft.com/office/powerpoint/2010/main" val="241879998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Form Input Controls</a:t>
            </a:r>
          </a:p>
        </p:txBody>
      </p:sp>
      <p:sp>
        <p:nvSpPr>
          <p:cNvPr id="93798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  <a:defRPr/>
            </a:pPr>
            <a:r>
              <a:rPr lang="en-US" sz="3000" dirty="0"/>
              <a:t>Checkboxes:</a:t>
            </a:r>
          </a:p>
          <a:p>
            <a:pPr>
              <a:lnSpc>
                <a:spcPct val="90000"/>
              </a:lnSpc>
              <a:defRPr/>
            </a:pPr>
            <a:endParaRPr lang="en-US" sz="3000" dirty="0"/>
          </a:p>
          <a:p>
            <a:pPr>
              <a:lnSpc>
                <a:spcPct val="90000"/>
              </a:lnSpc>
              <a:defRPr/>
            </a:pPr>
            <a:endParaRPr lang="en-US" sz="3000" b="0" dirty="0">
              <a:solidFill>
                <a:srgbClr val="42679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ourier New" pitchFamily="49" charset="0"/>
            </a:endParaRPr>
          </a:p>
          <a:p>
            <a:pPr>
              <a:lnSpc>
                <a:spcPct val="90000"/>
              </a:lnSpc>
              <a:defRPr/>
            </a:pPr>
            <a:r>
              <a:rPr lang="en-US" sz="3000" dirty="0"/>
              <a:t>Radio buttons:</a:t>
            </a:r>
          </a:p>
          <a:p>
            <a:pPr>
              <a:lnSpc>
                <a:spcPct val="90000"/>
              </a:lnSpc>
              <a:defRPr/>
            </a:pPr>
            <a:endParaRPr lang="en-US" sz="3000" dirty="0"/>
          </a:p>
          <a:p>
            <a:pPr>
              <a:lnSpc>
                <a:spcPct val="90000"/>
              </a:lnSpc>
              <a:spcBef>
                <a:spcPts val="3000"/>
              </a:spcBef>
              <a:defRPr/>
            </a:pPr>
            <a:r>
              <a:rPr lang="en-US" sz="3000" dirty="0"/>
              <a:t>Radio buttons can be grouped, allowing only one to be selected from a group:</a:t>
            </a: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78</a:t>
            </a:fld>
            <a:endParaRPr lang="en-US" dirty="0"/>
          </a:p>
        </p:txBody>
      </p:sp>
      <p:sp>
        <p:nvSpPr>
          <p:cNvPr id="937988" name="Rectangle 4"/>
          <p:cNvSpPr>
            <a:spLocks noChangeArrowheads="1"/>
          </p:cNvSpPr>
          <p:nvPr/>
        </p:nvSpPr>
        <p:spPr bwMode="auto">
          <a:xfrm>
            <a:off x="755650" y="1806714"/>
            <a:ext cx="7488238" cy="70788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&lt;input type="checkbox" name="fruit" value="apple" /&gt;</a:t>
            </a:r>
          </a:p>
        </p:txBody>
      </p:sp>
      <p:sp>
        <p:nvSpPr>
          <p:cNvPr id="937989" name="Rectangle 5"/>
          <p:cNvSpPr>
            <a:spLocks noChangeArrowheads="1"/>
          </p:cNvSpPr>
          <p:nvPr/>
        </p:nvSpPr>
        <p:spPr bwMode="auto">
          <a:xfrm>
            <a:off x="755650" y="3486090"/>
            <a:ext cx="7488238" cy="40011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&lt;input type="radio" name="title" value="Mr." /&gt;</a:t>
            </a:r>
          </a:p>
        </p:txBody>
      </p:sp>
      <p:sp>
        <p:nvSpPr>
          <p:cNvPr id="937990" name="Rectangle 6"/>
          <p:cNvSpPr>
            <a:spLocks noChangeArrowheads="1"/>
          </p:cNvSpPr>
          <p:nvPr/>
        </p:nvSpPr>
        <p:spPr bwMode="auto">
          <a:xfrm>
            <a:off x="762000" y="5445125"/>
            <a:ext cx="7467600" cy="70788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&lt;input type="radio" name="</a:t>
            </a:r>
            <a:r>
              <a:rPr lang="en-US" sz="2200" b="1" noProof="1">
                <a:solidFill>
                  <a:srgbClr val="FAF8B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city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value="Lom" /&gt;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&lt;input type="radio" name="</a:t>
            </a:r>
            <a:r>
              <a:rPr lang="en-US" sz="2200" b="1" noProof="1">
                <a:solidFill>
                  <a:srgbClr val="FAF8B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city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value="Ruse" /&gt;</a:t>
            </a:r>
          </a:p>
        </p:txBody>
      </p:sp>
    </p:spTree>
    <p:extLst>
      <p:ext uri="{BB962C8B-B14F-4D97-AF65-F5344CB8AC3E}">
        <p14:creationId xmlns:p14="http://schemas.microsoft.com/office/powerpoint/2010/main" val="291745914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Other Form Controls</a:t>
            </a:r>
          </a:p>
        </p:txBody>
      </p:sp>
      <p:sp>
        <p:nvSpPr>
          <p:cNvPr id="94003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  <a:defRPr/>
            </a:pPr>
            <a:r>
              <a:rPr lang="en-US" dirty="0"/>
              <a:t>Dropdown menus:</a:t>
            </a:r>
          </a:p>
          <a:p>
            <a:pPr>
              <a:lnSpc>
                <a:spcPct val="90000"/>
              </a:lnSpc>
              <a:defRPr/>
            </a:pPr>
            <a:endParaRPr lang="en-US" dirty="0"/>
          </a:p>
          <a:p>
            <a:pPr>
              <a:lnSpc>
                <a:spcPct val="90000"/>
              </a:lnSpc>
              <a:defRPr/>
            </a:pPr>
            <a:endParaRPr lang="en-US" dirty="0"/>
          </a:p>
          <a:p>
            <a:pPr>
              <a:lnSpc>
                <a:spcPct val="90000"/>
              </a:lnSpc>
              <a:defRPr/>
            </a:pPr>
            <a:endParaRPr lang="en-US" dirty="0"/>
          </a:p>
          <a:p>
            <a:pPr>
              <a:lnSpc>
                <a:spcPct val="90000"/>
              </a:lnSpc>
              <a:defRPr/>
            </a:pPr>
            <a:endParaRPr lang="en-US" sz="2800" b="0" dirty="0">
              <a:solidFill>
                <a:srgbClr val="42679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ourier New" pitchFamily="49" charset="0"/>
            </a:endParaRPr>
          </a:p>
          <a:p>
            <a:pPr>
              <a:lnSpc>
                <a:spcPct val="100000"/>
              </a:lnSpc>
              <a:spcBef>
                <a:spcPts val="3000"/>
              </a:spcBef>
              <a:defRPr/>
            </a:pPr>
            <a:r>
              <a:rPr lang="en-US" dirty="0"/>
              <a:t>Submit button: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79</a:t>
            </a:fld>
            <a:endParaRPr lang="en-US" dirty="0"/>
          </a:p>
        </p:txBody>
      </p:sp>
      <p:sp>
        <p:nvSpPr>
          <p:cNvPr id="940036" name="Rectangle 4"/>
          <p:cNvSpPr>
            <a:spLocks noChangeArrowheads="1"/>
          </p:cNvSpPr>
          <p:nvPr/>
        </p:nvSpPr>
        <p:spPr bwMode="auto">
          <a:xfrm>
            <a:off x="611188" y="1752600"/>
            <a:ext cx="7848600" cy="230832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&lt;select name="gender"&gt;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&lt;option value="Value 1"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selected="selected"&gt;Male&lt;/option&gt;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&lt;option value="Value 2"&gt;Female&lt;/option&gt;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&lt;option value="Value 3"&gt;Other&lt;/option&gt;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&lt;/select&gt;</a:t>
            </a:r>
          </a:p>
        </p:txBody>
      </p:sp>
      <p:sp>
        <p:nvSpPr>
          <p:cNvPr id="940037" name="Rectangle 5"/>
          <p:cNvSpPr>
            <a:spLocks noChangeArrowheads="1"/>
          </p:cNvSpPr>
          <p:nvPr/>
        </p:nvSpPr>
        <p:spPr bwMode="auto">
          <a:xfrm>
            <a:off x="611188" y="5036403"/>
            <a:ext cx="7848600" cy="83099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&lt;input type="submit" name="submitBtn" value="Apply Now" /&gt;</a:t>
            </a:r>
          </a:p>
        </p:txBody>
      </p:sp>
    </p:spTree>
    <p:extLst>
      <p:ext uri="{BB962C8B-B14F-4D97-AF65-F5344CB8AC3E}">
        <p14:creationId xmlns:p14="http://schemas.microsoft.com/office/powerpoint/2010/main" val="19535589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6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HTML Structure</a:t>
            </a:r>
          </a:p>
        </p:txBody>
      </p:sp>
      <p:sp>
        <p:nvSpPr>
          <p:cNvPr id="882691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295400"/>
            <a:ext cx="8686800" cy="4800600"/>
          </a:xfrm>
        </p:spPr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sz="3000" dirty="0"/>
              <a:t>HTML is comprised of “elements” and “tags”</a:t>
            </a:r>
            <a:endParaRPr lang="en-US" sz="3000" dirty="0">
              <a:latin typeface="Courier New" pitchFamily="49" charset="0"/>
            </a:endParaRPr>
          </a:p>
          <a:p>
            <a:pPr lvl="1">
              <a:lnSpc>
                <a:spcPct val="100000"/>
              </a:lnSpc>
              <a:defRPr/>
            </a:pPr>
            <a:r>
              <a:rPr lang="en-US" sz="2800" dirty="0"/>
              <a:t>Begins with </a:t>
            </a: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&lt;html&gt;</a:t>
            </a:r>
            <a:r>
              <a:rPr lang="en-US" sz="2800" dirty="0"/>
              <a:t> and ends with </a:t>
            </a: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&lt;/html&gt;</a:t>
            </a:r>
          </a:p>
          <a:p>
            <a:pPr>
              <a:lnSpc>
                <a:spcPct val="100000"/>
              </a:lnSpc>
              <a:defRPr/>
            </a:pPr>
            <a:r>
              <a:rPr lang="en-US" sz="2800" dirty="0"/>
              <a:t>Elements (tags) are nested one inside another:</a:t>
            </a:r>
          </a:p>
          <a:p>
            <a:pPr>
              <a:lnSpc>
                <a:spcPct val="100000"/>
              </a:lnSpc>
              <a:defRPr/>
            </a:pPr>
            <a:endParaRPr lang="en-US" sz="2800" dirty="0"/>
          </a:p>
          <a:p>
            <a:pPr>
              <a:lnSpc>
                <a:spcPct val="100000"/>
              </a:lnSpc>
              <a:defRPr/>
            </a:pPr>
            <a:r>
              <a:rPr lang="en-US" sz="2800" dirty="0"/>
              <a:t>Tags have attributes:</a:t>
            </a:r>
          </a:p>
          <a:p>
            <a:pPr>
              <a:lnSpc>
                <a:spcPct val="100000"/>
              </a:lnSpc>
              <a:defRPr/>
            </a:pPr>
            <a:endParaRPr lang="en-US" sz="2800" dirty="0"/>
          </a:p>
          <a:p>
            <a:pPr>
              <a:lnSpc>
                <a:spcPct val="100000"/>
              </a:lnSpc>
              <a:defRPr/>
            </a:pPr>
            <a:r>
              <a:rPr lang="en-US" sz="2800" dirty="0"/>
              <a:t>HTML describes structure using two main sections: </a:t>
            </a: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&lt;head&gt;</a:t>
            </a:r>
            <a:r>
              <a:rPr lang="en-US" sz="2800" dirty="0"/>
              <a:t> and </a:t>
            </a: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&lt;body&gt;</a:t>
            </a: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882693" name="Rectangle 5"/>
          <p:cNvSpPr>
            <a:spLocks noChangeArrowheads="1"/>
          </p:cNvSpPr>
          <p:nvPr/>
        </p:nvSpPr>
        <p:spPr bwMode="auto">
          <a:xfrm>
            <a:off x="615952" y="3156668"/>
            <a:ext cx="7918448" cy="4247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 &lt;head&gt;&lt;/head&gt; &lt;body&gt;&lt;/body&gt; &lt;/html&gt;</a:t>
            </a:r>
          </a:p>
        </p:txBody>
      </p:sp>
      <p:sp>
        <p:nvSpPr>
          <p:cNvPr id="882694" name="Rectangle 6"/>
          <p:cNvSpPr>
            <a:spLocks noChangeArrowheads="1"/>
          </p:cNvSpPr>
          <p:nvPr/>
        </p:nvSpPr>
        <p:spPr bwMode="auto">
          <a:xfrm>
            <a:off x="615952" y="4299668"/>
            <a:ext cx="7918448" cy="4247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&lt;img src="logo.jpg" alt="logo" /&gt;</a:t>
            </a: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Other Form Controls (2)</a:t>
            </a:r>
            <a:endParaRPr lang="bg-BG"/>
          </a:p>
        </p:txBody>
      </p:sp>
      <p:sp>
        <p:nvSpPr>
          <p:cNvPr id="105984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ct val="60000"/>
              </a:spcBef>
              <a:defRPr/>
            </a:pPr>
            <a:r>
              <a:rPr lang="en-US" sz="3000" dirty="0"/>
              <a:t>Reset button – brings the form to its initial state</a:t>
            </a:r>
          </a:p>
          <a:p>
            <a:pPr>
              <a:lnSpc>
                <a:spcPct val="100000"/>
              </a:lnSpc>
              <a:spcBef>
                <a:spcPct val="60000"/>
              </a:spcBef>
              <a:defRPr/>
            </a:pPr>
            <a:endParaRPr lang="en-US" sz="3000" dirty="0"/>
          </a:p>
          <a:p>
            <a:pPr>
              <a:lnSpc>
                <a:spcPct val="100000"/>
              </a:lnSpc>
              <a:spcBef>
                <a:spcPct val="60000"/>
              </a:spcBef>
              <a:defRPr/>
            </a:pPr>
            <a:r>
              <a:rPr lang="en-US" sz="3000" dirty="0"/>
              <a:t>Image button – acts like submit but image is displayed and click coordinates are sent</a:t>
            </a:r>
          </a:p>
          <a:p>
            <a:pPr>
              <a:lnSpc>
                <a:spcPct val="100000"/>
              </a:lnSpc>
              <a:spcBef>
                <a:spcPct val="60000"/>
              </a:spcBef>
              <a:defRPr/>
            </a:pPr>
            <a:endParaRPr lang="en-US" sz="3000" dirty="0"/>
          </a:p>
          <a:p>
            <a:pPr>
              <a:lnSpc>
                <a:spcPct val="100000"/>
              </a:lnSpc>
              <a:spcBef>
                <a:spcPct val="60000"/>
              </a:spcBef>
              <a:defRPr/>
            </a:pPr>
            <a:r>
              <a:rPr lang="en-US" sz="3000" dirty="0"/>
              <a:t>Ordinary button – used for </a:t>
            </a:r>
            <a:r>
              <a:rPr lang="en-US" sz="3000" dirty="0" err="1"/>
              <a:t>Javascript</a:t>
            </a:r>
            <a:r>
              <a:rPr lang="en-US" sz="3000" dirty="0"/>
              <a:t>, no default action</a:t>
            </a:r>
            <a:endParaRPr lang="bg-BG" sz="3000" dirty="0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80</a:t>
            </a:fld>
            <a:endParaRPr lang="en-US" dirty="0"/>
          </a:p>
        </p:txBody>
      </p:sp>
      <p:sp>
        <p:nvSpPr>
          <p:cNvPr id="1059844" name="Rectangle 4"/>
          <p:cNvSpPr>
            <a:spLocks noChangeArrowheads="1"/>
          </p:cNvSpPr>
          <p:nvPr/>
        </p:nvSpPr>
        <p:spPr bwMode="auto">
          <a:xfrm>
            <a:off x="755650" y="1752600"/>
            <a:ext cx="7632700" cy="83099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&lt;input type="reset" name="resetBtn" value="Reset the form" /&gt;</a:t>
            </a:r>
          </a:p>
        </p:txBody>
      </p:sp>
      <p:sp>
        <p:nvSpPr>
          <p:cNvPr id="1059845" name="Rectangle 5"/>
          <p:cNvSpPr>
            <a:spLocks noChangeArrowheads="1"/>
          </p:cNvSpPr>
          <p:nvPr/>
        </p:nvSpPr>
        <p:spPr bwMode="auto">
          <a:xfrm>
            <a:off x="755650" y="3808413"/>
            <a:ext cx="7632700" cy="83099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&lt;input type="image" src="submit.gif" name="submitBtn" alt="Submit" /&gt;</a:t>
            </a:r>
          </a:p>
        </p:txBody>
      </p:sp>
      <p:sp>
        <p:nvSpPr>
          <p:cNvPr id="1059846" name="Rectangle 6"/>
          <p:cNvSpPr>
            <a:spLocks noChangeArrowheads="1"/>
          </p:cNvSpPr>
          <p:nvPr/>
        </p:nvSpPr>
        <p:spPr bwMode="auto">
          <a:xfrm>
            <a:off x="755650" y="5862935"/>
            <a:ext cx="76327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&lt;input type="button" value="click me" /&gt;</a:t>
            </a:r>
          </a:p>
        </p:txBody>
      </p:sp>
    </p:spTree>
    <p:extLst>
      <p:ext uri="{BB962C8B-B14F-4D97-AF65-F5344CB8AC3E}">
        <p14:creationId xmlns:p14="http://schemas.microsoft.com/office/powerpoint/2010/main" val="3021945953"/>
      </p:ext>
    </p:extLst>
  </p:cSld>
  <p:clrMapOvr>
    <a:masterClrMapping/>
  </p:clrMapOvr>
  <p:transition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Other Form Controls (3)</a:t>
            </a:r>
            <a:endParaRPr lang="bg-BG"/>
          </a:p>
        </p:txBody>
      </p:sp>
      <p:sp>
        <p:nvSpPr>
          <p:cNvPr id="106086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sz="3000" dirty="0"/>
              <a:t>Password input – a text field which masks the entered text with * signs</a:t>
            </a:r>
          </a:p>
          <a:p>
            <a:pPr>
              <a:defRPr/>
            </a:pPr>
            <a:endParaRPr lang="en-US" sz="3000" dirty="0"/>
          </a:p>
          <a:p>
            <a:pPr>
              <a:defRPr/>
            </a:pPr>
            <a:r>
              <a:rPr lang="en-US" sz="3000" dirty="0"/>
              <a:t>Multiple select field – displays the list of items in multiple lines, instead of one</a:t>
            </a:r>
            <a:endParaRPr lang="bg-BG" sz="3000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81</a:t>
            </a:fld>
            <a:endParaRPr lang="en-US" dirty="0"/>
          </a:p>
        </p:txBody>
      </p:sp>
      <p:sp>
        <p:nvSpPr>
          <p:cNvPr id="1060868" name="Rectangle 4"/>
          <p:cNvSpPr>
            <a:spLocks noChangeArrowheads="1"/>
          </p:cNvSpPr>
          <p:nvPr/>
        </p:nvSpPr>
        <p:spPr bwMode="auto">
          <a:xfrm>
            <a:off x="684213" y="2209800"/>
            <a:ext cx="78486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&lt;input type="password" name="pass" /&gt;</a:t>
            </a:r>
          </a:p>
        </p:txBody>
      </p:sp>
      <p:sp>
        <p:nvSpPr>
          <p:cNvPr id="1060869" name="Rectangle 5"/>
          <p:cNvSpPr>
            <a:spLocks noChangeArrowheads="1"/>
          </p:cNvSpPr>
          <p:nvPr/>
        </p:nvSpPr>
        <p:spPr bwMode="auto">
          <a:xfrm>
            <a:off x="684213" y="4038600"/>
            <a:ext cx="7848600" cy="230832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&lt;select name="products" multiple="multiple"&gt;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&lt;option value="Value 1"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selected="selected"&gt;keyboard&lt;/option&gt;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&lt;option value="Value 2"&gt;mouse&lt;/option&gt;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&lt;option value="Value 3"&gt;speakers&lt;/option&gt;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&lt;/select&gt;</a:t>
            </a:r>
          </a:p>
        </p:txBody>
      </p:sp>
    </p:spTree>
    <p:extLst>
      <p:ext uri="{BB962C8B-B14F-4D97-AF65-F5344CB8AC3E}">
        <p14:creationId xmlns:p14="http://schemas.microsoft.com/office/powerpoint/2010/main" val="451510396"/>
      </p:ext>
    </p:extLst>
  </p:cSld>
  <p:clrMapOvr>
    <a:masterClrMapping/>
  </p:clrMapOvr>
  <p:transition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Other Form Controls (4)</a:t>
            </a:r>
            <a:endParaRPr lang="bg-BG" dirty="0"/>
          </a:p>
        </p:txBody>
      </p:sp>
      <p:sp>
        <p:nvSpPr>
          <p:cNvPr id="106086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sz="3000" dirty="0"/>
              <a:t>File input – a field used for uploading files</a:t>
            </a:r>
          </a:p>
          <a:p>
            <a:pPr>
              <a:defRPr/>
            </a:pPr>
            <a:endParaRPr lang="en-US" sz="3000" dirty="0"/>
          </a:p>
          <a:p>
            <a:pPr lvl="1">
              <a:defRPr/>
            </a:pPr>
            <a:r>
              <a:rPr lang="en-US" sz="2800" dirty="0"/>
              <a:t>When used, it requires the form element to have a specific attribute:</a:t>
            </a:r>
            <a:endParaRPr lang="bg-BG" sz="2800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82</a:t>
            </a:fld>
            <a:endParaRPr lang="en-US" dirty="0"/>
          </a:p>
        </p:txBody>
      </p:sp>
      <p:sp>
        <p:nvSpPr>
          <p:cNvPr id="1060868" name="Rectangle 4"/>
          <p:cNvSpPr>
            <a:spLocks noChangeArrowheads="1"/>
          </p:cNvSpPr>
          <p:nvPr/>
        </p:nvSpPr>
        <p:spPr bwMode="auto">
          <a:xfrm>
            <a:off x="684213" y="1752600"/>
            <a:ext cx="78486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&lt;input type="file" name="photo" /&gt;</a:t>
            </a:r>
          </a:p>
        </p:txBody>
      </p:sp>
      <p:sp>
        <p:nvSpPr>
          <p:cNvPr id="1060869" name="Rectangle 5"/>
          <p:cNvSpPr>
            <a:spLocks noChangeArrowheads="1"/>
          </p:cNvSpPr>
          <p:nvPr/>
        </p:nvSpPr>
        <p:spPr bwMode="auto">
          <a:xfrm>
            <a:off x="684213" y="3581400"/>
            <a:ext cx="7848600" cy="193899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&lt;form enctype="multipart/form-data"&gt;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...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&lt;input type="file" name="photo" /&gt;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...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&lt;/form&gt;</a:t>
            </a:r>
          </a:p>
        </p:txBody>
      </p:sp>
    </p:spTree>
    <p:extLst>
      <p:ext uri="{BB962C8B-B14F-4D97-AF65-F5344CB8AC3E}">
        <p14:creationId xmlns:p14="http://schemas.microsoft.com/office/powerpoint/2010/main" val="3199069075"/>
      </p:ext>
    </p:extLst>
  </p:cSld>
  <p:clrMapOvr>
    <a:masterClrMapping/>
  </p:clrMapOvr>
  <p:transition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Labels</a:t>
            </a:r>
            <a:endParaRPr lang="bg-BG" dirty="0"/>
          </a:p>
        </p:txBody>
      </p:sp>
      <p:sp>
        <p:nvSpPr>
          <p:cNvPr id="106086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sz="3000" dirty="0"/>
              <a:t>Form labels are used to associate an explanatory text to a form field using the field's ID.</a:t>
            </a:r>
          </a:p>
          <a:p>
            <a:pPr>
              <a:defRPr/>
            </a:pPr>
            <a:endParaRPr lang="en-US" sz="3000" dirty="0"/>
          </a:p>
          <a:p>
            <a:pPr>
              <a:defRPr/>
            </a:pPr>
            <a:endParaRPr lang="en-US" sz="3000" dirty="0"/>
          </a:p>
          <a:p>
            <a:pPr>
              <a:defRPr/>
            </a:pPr>
            <a:r>
              <a:rPr lang="en-US" sz="3000" dirty="0"/>
              <a:t>Clicking on a label focuses its associated field (checkboxes are toggled, radio buttons are checked)</a:t>
            </a:r>
          </a:p>
          <a:p>
            <a:pPr>
              <a:defRPr/>
            </a:pPr>
            <a:r>
              <a:rPr lang="en-US" sz="3000" dirty="0"/>
              <a:t>Labels are both a usability and accessibility feature and are required in order to pass accessibility validation.</a:t>
            </a:r>
            <a:endParaRPr lang="bg-BG" sz="3000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83</a:t>
            </a:fld>
            <a:endParaRPr lang="en-US" dirty="0"/>
          </a:p>
        </p:txBody>
      </p:sp>
      <p:sp>
        <p:nvSpPr>
          <p:cNvPr id="1060868" name="Rectangle 4"/>
          <p:cNvSpPr>
            <a:spLocks noChangeArrowheads="1"/>
          </p:cNvSpPr>
          <p:nvPr/>
        </p:nvSpPr>
        <p:spPr bwMode="auto">
          <a:xfrm>
            <a:off x="684213" y="2209800"/>
            <a:ext cx="7848600" cy="83099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&lt;label for="fn"&gt;First Name&lt;/label&gt;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&lt;input type="text" id="fn" /&gt;</a:t>
            </a:r>
          </a:p>
        </p:txBody>
      </p:sp>
    </p:spTree>
    <p:extLst>
      <p:ext uri="{BB962C8B-B14F-4D97-AF65-F5344CB8AC3E}">
        <p14:creationId xmlns:p14="http://schemas.microsoft.com/office/powerpoint/2010/main" val="1670814506"/>
      </p:ext>
    </p:extLst>
  </p:cSld>
  <p:clrMapOvr>
    <a:masterClrMapping/>
  </p:clrMapOvr>
  <p:transition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HTML Forms – Example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84</a:t>
            </a:fld>
            <a:endParaRPr lang="en-US" dirty="0"/>
          </a:p>
        </p:txBody>
      </p:sp>
      <p:sp>
        <p:nvSpPr>
          <p:cNvPr id="942085" name="Rectangle 5"/>
          <p:cNvSpPr>
            <a:spLocks noChangeArrowheads="1"/>
          </p:cNvSpPr>
          <p:nvPr/>
        </p:nvSpPr>
        <p:spPr bwMode="auto">
          <a:xfrm>
            <a:off x="555626" y="1143000"/>
            <a:ext cx="8054974" cy="563231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&lt;form method="post" action="apply-now.php"&gt;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&lt;input name="subject" type="hidden" value="Class" /&gt;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&lt;fieldset&gt;&lt;legend&gt;Academic information&lt;/legend&gt;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&lt;label for="degree"&gt;Degree&lt;/label&gt;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&lt;select name="degree" id="degree"&gt;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&lt;option value="BA"&gt;Bachelor of Art&lt;/option&gt;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&lt;option value="BS"&gt;Bachelor of Science&lt;/option&gt;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&lt;option value="MBA" selected="selected"&gt;Master of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Business Administration&lt;/option&gt;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&lt;/select&gt;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&lt;br /&gt;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&lt;label for="studentid"&gt;Student ID&lt;/label&gt;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&lt;input type="password" name="studentid" /&gt;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&lt;/fieldset&gt;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&lt;fieldset&gt;&lt;legend&gt;Personal Details&lt;/legend&gt;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&lt;label for="fname"&gt;First Name&lt;/label&gt;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&lt;input type="text" name="fname" id="fname" /&gt;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&lt;br /&gt;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&lt;label for="lname"&gt;Last Name&lt;/label&gt;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&lt;input type="text" name="lname" id="lname" /&gt;</a:t>
            </a:r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533400" y="649792"/>
            <a:ext cx="5486400" cy="5457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2575" indent="-282575" eaLnBrk="0" hangingPunct="0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282575" algn="l"/>
              </a:tabLst>
              <a:defRPr/>
            </a:pPr>
            <a:r>
              <a:rPr lang="en-US" sz="2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form.html</a:t>
            </a:r>
            <a:endParaRPr lang="bg-BG" sz="2600" b="1" dirty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305029846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6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HTML Forms – Example (2)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85</a:t>
            </a:fld>
            <a:endParaRPr lang="en-US" dirty="0"/>
          </a:p>
        </p:txBody>
      </p:sp>
      <p:sp>
        <p:nvSpPr>
          <p:cNvPr id="967683" name="Rectangle 3"/>
          <p:cNvSpPr>
            <a:spLocks noChangeArrowheads="1"/>
          </p:cNvSpPr>
          <p:nvPr/>
        </p:nvSpPr>
        <p:spPr bwMode="auto">
          <a:xfrm>
            <a:off x="534988" y="1255058"/>
            <a:ext cx="8075612" cy="496546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&lt;br /&gt;</a:t>
            </a:r>
          </a:p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Gender: </a:t>
            </a:r>
          </a:p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&lt;input name="gender" type="radio" id="gm" value="m" /&gt;</a:t>
            </a:r>
          </a:p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&lt;label for="gm"&gt;Male&lt;/label&gt;</a:t>
            </a:r>
          </a:p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&lt;input name="gender" type="radio" id="gf" value="f" /&gt;</a:t>
            </a:r>
          </a:p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&lt;label for="gf"&gt;Female&lt;/label&gt;</a:t>
            </a:r>
          </a:p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&lt;br /&gt;</a:t>
            </a:r>
          </a:p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&lt;label for="email"&gt;Email&lt;/label&gt;</a:t>
            </a:r>
          </a:p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&lt;input type="text" name="email" id="email" /&gt;</a:t>
            </a:r>
          </a:p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&lt;/fieldset&gt;</a:t>
            </a:r>
          </a:p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&lt;p&gt;</a:t>
            </a:r>
          </a:p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&lt;textarea name="terms" cols="30" rows="4"</a:t>
            </a:r>
          </a:p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readonly="readonly"&gt;TERMS AND CONDITIONS...&lt;/textarea&gt;</a:t>
            </a:r>
          </a:p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&lt;/p&gt;</a:t>
            </a:r>
          </a:p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&lt;p&gt;</a:t>
            </a:r>
          </a:p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&lt;input type="submit" name="submit" value="Send Form" /&gt;</a:t>
            </a:r>
          </a:p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&lt;input type="reset" value="Clear Form" /&gt;</a:t>
            </a:r>
          </a:p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&lt;/p&gt;</a:t>
            </a:r>
          </a:p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&lt;/form&gt;</a:t>
            </a:r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533400" y="713761"/>
            <a:ext cx="5486400" cy="579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2575" indent="-282575" eaLnBrk="0" hangingPunct="0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282575" algn="l"/>
              </a:tabLst>
              <a:defRPr/>
            </a:pPr>
            <a:r>
              <a:rPr lang="en-US" sz="2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form.html (continued)</a:t>
            </a:r>
            <a:endParaRPr lang="bg-BG" sz="2600" b="1" dirty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48827206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533400" y="713761"/>
            <a:ext cx="5486400" cy="579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2575" indent="-282575" eaLnBrk="0" hangingPunct="0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282575" algn="l"/>
              </a:tabLst>
              <a:defRPr/>
            </a:pPr>
            <a:r>
              <a:rPr lang="en-US" sz="2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form.html (continued)</a:t>
            </a:r>
            <a:endParaRPr lang="bg-BG" sz="2600" b="1" dirty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/>
            </a:endParaRPr>
          </a:p>
        </p:txBody>
      </p:sp>
      <p:sp>
        <p:nvSpPr>
          <p:cNvPr id="9697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HTML Forms – Example (3)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86</a:t>
            </a:fld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05063" y="1295400"/>
            <a:ext cx="4333875" cy="514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42388942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7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err="1"/>
              <a:t>TabIndex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tabindex</a:t>
            </a:r>
            <a:r>
              <a:rPr lang="en-US" dirty="0"/>
              <a:t> HTML attribute controls the order in which form fields and hyperlinks are focused when repeatedly pressing the TAB key</a:t>
            </a:r>
          </a:p>
          <a:p>
            <a:pPr lvl="1"/>
            <a:r>
              <a:rPr lang="en-US" dirty="0" err="1"/>
              <a:t>tabindex</a:t>
            </a:r>
            <a:r>
              <a:rPr lang="en-US" dirty="0"/>
              <a:t>="0" (zero) - "natural" order</a:t>
            </a:r>
          </a:p>
          <a:p>
            <a:pPr lvl="1"/>
            <a:r>
              <a:rPr lang="en-US" dirty="0"/>
              <a:t>If X &gt; Y, then elements with </a:t>
            </a:r>
            <a:r>
              <a:rPr lang="en-US" dirty="0" err="1"/>
              <a:t>tabindex</a:t>
            </a:r>
            <a:r>
              <a:rPr lang="en-US" dirty="0"/>
              <a:t>="X" are iterated before elements with </a:t>
            </a:r>
            <a:r>
              <a:rPr lang="en-US" dirty="0" err="1"/>
              <a:t>tabindex</a:t>
            </a:r>
            <a:r>
              <a:rPr lang="en-US" dirty="0"/>
              <a:t>="Y"</a:t>
            </a:r>
          </a:p>
          <a:p>
            <a:pPr lvl="1"/>
            <a:r>
              <a:rPr lang="en-US" dirty="0"/>
              <a:t>Elements with negative </a:t>
            </a:r>
            <a:r>
              <a:rPr lang="en-US" dirty="0" err="1"/>
              <a:t>tabindex</a:t>
            </a:r>
            <a:r>
              <a:rPr lang="en-US" dirty="0"/>
              <a:t> are skipped, however, this is not defined in the standard</a:t>
            </a:r>
          </a:p>
          <a:p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87</a:t>
            </a:fld>
            <a:endParaRPr lang="en-US" dirty="0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684213" y="5715000"/>
            <a:ext cx="78486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&lt;input type="text" tabindex="10" /&gt;</a:t>
            </a:r>
          </a:p>
        </p:txBody>
      </p:sp>
    </p:spTree>
    <p:extLst>
      <p:ext uri="{BB962C8B-B14F-4D97-AF65-F5344CB8AC3E}">
        <p14:creationId xmlns:p14="http://schemas.microsoft.com/office/powerpoint/2010/main" val="191287499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609600" y="4572001"/>
            <a:ext cx="7924800" cy="685800"/>
          </a:xfrm>
        </p:spPr>
        <p:txBody>
          <a:bodyPr/>
          <a:lstStyle/>
          <a:p>
            <a:r>
              <a:rPr lang="en-US" dirty="0"/>
              <a:t>HTML Frames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609600" y="5298280"/>
            <a:ext cx="7924800" cy="569120"/>
          </a:xfrm>
        </p:spPr>
        <p:txBody>
          <a:bodyPr/>
          <a:lstStyle/>
          <a:p>
            <a:r>
              <a:rPr lang="en-US" noProof="1">
                <a:latin typeface="Consolas" pitchFamily="49" charset="0"/>
                <a:cs typeface="Consolas" pitchFamily="49" charset="0"/>
              </a:rPr>
              <a:t>&lt;frameset&gt;</a:t>
            </a:r>
            <a:r>
              <a:rPr lang="en-US" noProof="1"/>
              <a:t>, </a:t>
            </a:r>
            <a:r>
              <a:rPr lang="en-US" noProof="1">
                <a:latin typeface="Consolas" pitchFamily="49" charset="0"/>
                <a:cs typeface="Consolas" pitchFamily="49" charset="0"/>
              </a:rPr>
              <a:t>&lt;frame&gt;</a:t>
            </a:r>
            <a:r>
              <a:rPr lang="en-US" noProof="1"/>
              <a:t> and </a:t>
            </a:r>
            <a:r>
              <a:rPr lang="en-US" noProof="1">
                <a:latin typeface="Consolas" pitchFamily="49" charset="0"/>
                <a:cs typeface="Consolas" pitchFamily="49" charset="0"/>
              </a:rPr>
              <a:t>&lt;iframe&gt;</a:t>
            </a:r>
          </a:p>
        </p:txBody>
      </p:sp>
      <p:pic>
        <p:nvPicPr>
          <p:cNvPr id="1026" name="Picture 2" descr="http://www.webdevelopersnotes.com/tutorials/adhtml/nframes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447800"/>
            <a:ext cx="3657600" cy="2438400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www.geosignal.org/wmsclient/viewer/doc/img/frameset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1425448"/>
            <a:ext cx="3790950" cy="2438980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123740" lon="1804826" rev="21561070"/>
            </a:camera>
            <a:lightRig rig="threePt" dir="t">
              <a:rot lat="0" lon="0" rev="2700000"/>
            </a:lightRig>
          </a:scene3d>
          <a:sp3d>
            <a:bevelT w="63500" h="508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230185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Frames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Frames</a:t>
            </a:r>
            <a:r>
              <a:rPr lang="en-US" dirty="0"/>
              <a:t> provide a way to show multiple HTML documents in a single Web page</a:t>
            </a:r>
          </a:p>
          <a:p>
            <a:r>
              <a:rPr lang="en-US" dirty="0"/>
              <a:t>The page can be split into separate views (frames) horizontally and vertically</a:t>
            </a:r>
          </a:p>
          <a:p>
            <a:r>
              <a:rPr lang="en-US" dirty="0"/>
              <a:t>Frames were popular in the early ages of HTML development, but now their usage is rejected</a:t>
            </a:r>
          </a:p>
          <a:p>
            <a:r>
              <a:rPr lang="en-US" dirty="0"/>
              <a:t>Frames are not supported by all user agents (browsers, search engines, etc.)</a:t>
            </a:r>
          </a:p>
          <a:p>
            <a:pPr lvl="1"/>
            <a:r>
              <a:rPr lang="en-US" dirty="0"/>
              <a:t>A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&lt;</a:t>
            </a:r>
            <a:r>
              <a:rPr lang="en-US" noProof="1">
                <a:solidFill>
                  <a:schemeClr val="accent5">
                    <a:lumMod val="20000"/>
                    <a:lumOff val="80000"/>
                  </a:schemeClr>
                </a:solidFill>
              </a:rPr>
              <a:t>noframes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&gt; </a:t>
            </a:r>
            <a:r>
              <a:rPr lang="en-US" dirty="0"/>
              <a:t>element is used to provide content for non-compatible agents.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73529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6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HTML Code Formatting</a:t>
            </a:r>
          </a:p>
        </p:txBody>
      </p:sp>
      <p:sp>
        <p:nvSpPr>
          <p:cNvPr id="882691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990600"/>
            <a:ext cx="8686800" cy="5715000"/>
          </a:xfrm>
        </p:spPr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sz="3000" dirty="0"/>
              <a:t>The HTML source code should be formatted to increase readability and facilitate debugging.</a:t>
            </a:r>
            <a:endParaRPr lang="en-US" sz="3000" dirty="0">
              <a:latin typeface="Courier New" pitchFamily="49" charset="0"/>
            </a:endParaRPr>
          </a:p>
          <a:p>
            <a:pPr lvl="1">
              <a:lnSpc>
                <a:spcPct val="100000"/>
              </a:lnSpc>
              <a:defRPr/>
            </a:pPr>
            <a:r>
              <a:rPr lang="en-US" sz="2800" dirty="0"/>
              <a:t>Every block element should start on a new line.</a:t>
            </a:r>
          </a:p>
          <a:p>
            <a:pPr lvl="1">
              <a:lnSpc>
                <a:spcPct val="100000"/>
              </a:lnSpc>
              <a:defRPr/>
            </a:pPr>
            <a:r>
              <a:rPr lang="en-US" sz="2800" dirty="0"/>
              <a:t>Every nested (block) element should be indented.</a:t>
            </a:r>
          </a:p>
          <a:p>
            <a:pPr lvl="1">
              <a:lnSpc>
                <a:spcPct val="100000"/>
              </a:lnSpc>
              <a:defRPr/>
            </a:pPr>
            <a:r>
              <a:rPr lang="en-US" sz="2800" dirty="0"/>
              <a:t>Browsers ignore multiple whitespaces in the page source, so formatting is harmless.</a:t>
            </a:r>
          </a:p>
          <a:p>
            <a:pPr>
              <a:lnSpc>
                <a:spcPct val="100000"/>
              </a:lnSpc>
              <a:defRPr/>
            </a:pPr>
            <a:r>
              <a:rPr lang="en-US" dirty="0"/>
              <a:t>For performance reasons, formatting can be sacrificed</a:t>
            </a: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Frames – Demo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90</a:t>
            </a:fld>
            <a:endParaRPr lang="en-US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687388" y="1712893"/>
            <a:ext cx="7770812" cy="301621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&lt;head&gt;&lt;title&gt;Frames Example&lt;/title&gt;&lt;/head&gt;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&lt;frameset cols="180px,*,150px"&gt;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&lt;frame src="left.html" /&gt;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&lt;frame src="middle.html" /&gt;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&lt;frame src="right.html" /&gt;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&lt;/frameset&gt;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6428874" y="1094872"/>
            <a:ext cx="2057400" cy="5457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2575" indent="-282575" algn="r" eaLnBrk="0" hangingPunct="0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282575" algn="l"/>
              </a:tabLst>
              <a:defRPr/>
            </a:pPr>
            <a:r>
              <a:rPr lang="en-US" sz="2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frames.html</a:t>
            </a:r>
            <a:endParaRPr lang="bg-BG" sz="2600" b="1" dirty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3400" y="5218093"/>
            <a:ext cx="8077200" cy="1066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0363" indent="-360363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</a:pPr>
            <a:r>
              <a:rPr lang="en-US" sz="32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Note the </a:t>
            </a:r>
            <a:r>
              <a:rPr lang="en-US" sz="32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target</a:t>
            </a:r>
            <a:r>
              <a:rPr lang="en-US" sz="32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attribute applied to the </a:t>
            </a:r>
            <a:r>
              <a:rPr lang="en-US" sz="32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&lt;a&gt;</a:t>
            </a:r>
            <a:r>
              <a:rPr lang="en-US" sz="32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elements in the left frame.</a:t>
            </a:r>
          </a:p>
        </p:txBody>
      </p:sp>
    </p:spTree>
    <p:extLst>
      <p:ext uri="{BB962C8B-B14F-4D97-AF65-F5344CB8AC3E}">
        <p14:creationId xmlns:p14="http://schemas.microsoft.com/office/powerpoint/2010/main" val="259210850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Inline Frames: </a:t>
            </a:r>
            <a:r>
              <a:rPr lang="en-US" noProof="1">
                <a:latin typeface="Consolas" pitchFamily="49" charset="0"/>
                <a:cs typeface="Consolas" pitchFamily="49" charset="0"/>
              </a:rPr>
              <a:t>&lt;iframe&gt;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Inline frames</a:t>
            </a:r>
            <a:r>
              <a:rPr lang="en-US" dirty="0"/>
              <a:t> provide a way to show one website inside another website: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91</a:t>
            </a:fld>
            <a:endParaRPr lang="en-US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687388" y="3099137"/>
            <a:ext cx="7770812" cy="101566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&lt;iframe name="iframeGoogle" width="600" height="400" src="http://www.google.com" frameborder="yes" scrolling="yes"&gt;&lt;/iframe&gt;</a:t>
            </a:r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5257799" y="2514600"/>
            <a:ext cx="3179135" cy="579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2575" indent="-282575" algn="r" eaLnBrk="0" hangingPunct="0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282575" algn="l"/>
              </a:tabLst>
              <a:defRPr/>
            </a:pPr>
            <a:r>
              <a:rPr lang="en-US" sz="2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iframe-demo.html</a:t>
            </a:r>
            <a:endParaRPr lang="bg-BG" sz="2600" b="1" dirty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258726808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209800"/>
            <a:ext cx="8229600" cy="1524000"/>
          </a:xfrm>
        </p:spPr>
        <p:txBody>
          <a:bodyPr/>
          <a:lstStyle/>
          <a:p>
            <a:r>
              <a:rPr lang="en-US" dirty="0"/>
              <a:t>Cascading Style Sheets (CSS)</a:t>
            </a:r>
          </a:p>
        </p:txBody>
      </p:sp>
      <p:pic>
        <p:nvPicPr>
          <p:cNvPr id="80898" name="Picture 2" descr="http://www.dlocc.com/articles/wp-content/uploads/2009/12/css-ico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53367">
            <a:off x="6461331" y="560673"/>
            <a:ext cx="1338789" cy="1338790"/>
          </a:xfrm>
          <a:prstGeom prst="rect">
            <a:avLst/>
          </a:prstGeom>
          <a:noFill/>
        </p:spPr>
      </p:pic>
      <p:pic>
        <p:nvPicPr>
          <p:cNvPr id="80900" name="Picture 4" descr="http://www.iconspedia.com/uploads/12381172671847263498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748391">
            <a:off x="2702318" y="385160"/>
            <a:ext cx="1748902" cy="1748902"/>
          </a:xfrm>
          <a:prstGeom prst="rect">
            <a:avLst/>
          </a:prstGeom>
          <a:noFill/>
        </p:spPr>
      </p:pic>
      <p:pic>
        <p:nvPicPr>
          <p:cNvPr id="80902" name="Picture 6" descr="http://www.cssnewbie.com/wp-content/uploads/2008/02/css-example.gi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1419" y="4724400"/>
            <a:ext cx="3657600" cy="1636776"/>
          </a:xfrm>
          <a:prstGeom prst="rect">
            <a:avLst/>
          </a:prstGeom>
          <a:noFill/>
          <a:ln>
            <a:noFill/>
          </a:ln>
          <a:effectLst>
            <a:glow rad="139700">
              <a:schemeClr val="accent6">
                <a:satMod val="175000"/>
                <a:alpha val="40000"/>
              </a:schemeClr>
            </a:glow>
          </a:effectLst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72301161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715000"/>
          </a:xfrm>
        </p:spPr>
        <p:txBody>
          <a:bodyPr/>
          <a:lstStyle/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dirty="0"/>
              <a:t>What is CSS?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dirty="0"/>
              <a:t>Styling with Cascading Stylesheets (CSS)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dirty="0"/>
              <a:t>Selectors and style definitions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dirty="0"/>
              <a:t>Linking HTML and CSS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dirty="0"/>
              <a:t>Fonts, Backgrounds, Borders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dirty="0"/>
              <a:t>The Box Model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dirty="0"/>
              <a:t>Alignment, Z-Index, Margin, Padding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dirty="0"/>
              <a:t>Positioning and Floating Elements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dirty="0"/>
              <a:t>Visibility, Display, Overflow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dirty="0"/>
              <a:t>CSS Development Tools</a:t>
            </a:r>
          </a:p>
          <a:p>
            <a:pPr marL="541338" indent="-541338">
              <a:tabLst/>
            </a:pPr>
            <a:endParaRPr lang="en-US" dirty="0">
              <a:solidFill>
                <a:srgbClr val="FAF7C8"/>
              </a:solidFill>
            </a:endParaRPr>
          </a:p>
          <a:p>
            <a:endParaRPr lang="en-US" dirty="0">
              <a:solidFill>
                <a:srgbClr val="FAF7C8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817842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8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CSS</a:t>
            </a:r>
            <a:r>
              <a:rPr lang="en-US"/>
              <a:t>: A </a:t>
            </a:r>
            <a:r>
              <a:rPr lang="en-US" dirty="0"/>
              <a:t>New Philosophy</a:t>
            </a:r>
          </a:p>
        </p:txBody>
      </p:sp>
      <p:sp>
        <p:nvSpPr>
          <p:cNvPr id="9768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Separate content from presentation!</a:t>
            </a:r>
          </a:p>
        </p:txBody>
      </p:sp>
      <p:sp>
        <p:nvSpPr>
          <p:cNvPr id="21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94</a:t>
            </a:fld>
            <a:endParaRPr lang="en-US" dirty="0"/>
          </a:p>
        </p:txBody>
      </p:sp>
      <p:sp>
        <p:nvSpPr>
          <p:cNvPr id="976900" name="Rectangle 4"/>
          <p:cNvSpPr>
            <a:spLocks noChangeArrowheads="1"/>
          </p:cNvSpPr>
          <p:nvPr/>
        </p:nvSpPr>
        <p:spPr bwMode="auto">
          <a:xfrm>
            <a:off x="1600200" y="3505200"/>
            <a:ext cx="1828800" cy="2590800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9525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bg-BG">
              <a:effectLst>
                <a:outerShdw blurRad="38100" dist="38100" dir="2700000" algn="tl">
                  <a:srgbClr val="FFFFFF"/>
                </a:outerShdw>
              </a:effectLst>
            </a:endParaRPr>
          </a:p>
        </p:txBody>
      </p:sp>
      <p:sp>
        <p:nvSpPr>
          <p:cNvPr id="976901" name="Text Box 5"/>
          <p:cNvSpPr txBox="1">
            <a:spLocks noChangeArrowheads="1"/>
          </p:cNvSpPr>
          <p:nvPr/>
        </p:nvSpPr>
        <p:spPr bwMode="auto">
          <a:xfrm>
            <a:off x="1676400" y="3581400"/>
            <a:ext cx="1676400" cy="2369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800" b="1" noProof="1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800" b="1" noProof="1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Lorem ipsum dolor sit amet, consectetuer adipiscing elit. Suspendisse at pede ut purus malesuada dictum. Donec vitae neque non magna aliquam dictum.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buFontTx/>
              <a:buChar char="•"/>
              <a:defRPr/>
            </a:pPr>
            <a:r>
              <a:rPr kumimoji="0" lang="en-US" sz="800" b="1" noProof="1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Vestibulum et odio et ipsum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buFontTx/>
              <a:buChar char="•"/>
              <a:defRPr/>
            </a:pPr>
            <a:r>
              <a:rPr kumimoji="0" lang="en-US" sz="800" b="1" noProof="1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accumsan accumsan. Morbi at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buFontTx/>
              <a:buChar char="•"/>
              <a:defRPr/>
            </a:pPr>
            <a:r>
              <a:rPr kumimoji="0" lang="en-US" sz="800" b="1" noProof="1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arcu vel elit ultricies porta. Proin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800" b="1" noProof="1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tortor purus, luctus non, aliquam nec, interdum vel, mi. Sed nec quam nec odio lacinia molestie. Praesent augue tortor, convallis eget, euismod nonummy, lacinia ut, risus. </a:t>
            </a:r>
          </a:p>
        </p:txBody>
      </p:sp>
      <p:sp>
        <p:nvSpPr>
          <p:cNvPr id="976902" name="Rectangle 6"/>
          <p:cNvSpPr>
            <a:spLocks noChangeArrowheads="1"/>
          </p:cNvSpPr>
          <p:nvPr/>
        </p:nvSpPr>
        <p:spPr bwMode="auto">
          <a:xfrm>
            <a:off x="5334000" y="3505200"/>
            <a:ext cx="1828800" cy="2590800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9525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976903" name="Rectangle 7"/>
          <p:cNvSpPr>
            <a:spLocks noChangeArrowheads="1"/>
          </p:cNvSpPr>
          <p:nvPr/>
        </p:nvSpPr>
        <p:spPr bwMode="auto">
          <a:xfrm>
            <a:off x="5486400" y="4738688"/>
            <a:ext cx="1524000" cy="228600"/>
          </a:xfrm>
          <a:prstGeom prst="rect">
            <a:avLst/>
          </a:prstGeom>
          <a:solidFill>
            <a:schemeClr val="tx2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76904" name="Rectangle 8"/>
          <p:cNvSpPr>
            <a:spLocks noChangeArrowheads="1"/>
          </p:cNvSpPr>
          <p:nvPr/>
        </p:nvSpPr>
        <p:spPr bwMode="auto">
          <a:xfrm>
            <a:off x="5486400" y="5195888"/>
            <a:ext cx="1524000" cy="2286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2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76905" name="Rectangle 9"/>
          <p:cNvSpPr>
            <a:spLocks noChangeArrowheads="1"/>
          </p:cNvSpPr>
          <p:nvPr/>
        </p:nvSpPr>
        <p:spPr bwMode="auto">
          <a:xfrm>
            <a:off x="5486400" y="5653088"/>
            <a:ext cx="1524000" cy="2286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76906" name="Text Box 10"/>
          <p:cNvSpPr txBox="1">
            <a:spLocks noChangeArrowheads="1"/>
          </p:cNvSpPr>
          <p:nvPr/>
        </p:nvSpPr>
        <p:spPr bwMode="auto">
          <a:xfrm>
            <a:off x="5403850" y="3609975"/>
            <a:ext cx="53975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>
              <a:lnSpc>
                <a:spcPct val="100000"/>
              </a:lnSpc>
              <a:defRPr/>
            </a:pPr>
            <a:r>
              <a:rPr kumimoji="0" lang="en-US" sz="14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Bold</a:t>
            </a:r>
          </a:p>
        </p:txBody>
      </p:sp>
      <p:sp>
        <p:nvSpPr>
          <p:cNvPr id="976907" name="Text Box 11"/>
          <p:cNvSpPr txBox="1">
            <a:spLocks noChangeArrowheads="1"/>
          </p:cNvSpPr>
          <p:nvPr/>
        </p:nvSpPr>
        <p:spPr bwMode="auto">
          <a:xfrm>
            <a:off x="5410200" y="3914775"/>
            <a:ext cx="63817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>
              <a:lnSpc>
                <a:spcPct val="100000"/>
              </a:lnSpc>
              <a:defRPr/>
            </a:pPr>
            <a:r>
              <a:rPr kumimoji="0" lang="en-US" sz="14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Italics</a:t>
            </a:r>
          </a:p>
        </p:txBody>
      </p:sp>
      <p:sp>
        <p:nvSpPr>
          <p:cNvPr id="976908" name="Text Box 12"/>
          <p:cNvSpPr txBox="1">
            <a:spLocks noChangeArrowheads="1"/>
          </p:cNvSpPr>
          <p:nvPr/>
        </p:nvSpPr>
        <p:spPr bwMode="auto">
          <a:xfrm>
            <a:off x="5410200" y="4248150"/>
            <a:ext cx="691215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>
              <a:lnSpc>
                <a:spcPct val="100000"/>
              </a:lnSpc>
              <a:defRPr/>
            </a:pPr>
            <a:r>
              <a:rPr kumimoji="0" lang="en-US" sz="14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Indent</a:t>
            </a:r>
          </a:p>
        </p:txBody>
      </p:sp>
      <p:sp>
        <p:nvSpPr>
          <p:cNvPr id="976909" name="Text Box 13"/>
          <p:cNvSpPr txBox="1">
            <a:spLocks noChangeArrowheads="1"/>
          </p:cNvSpPr>
          <p:nvPr/>
        </p:nvSpPr>
        <p:spPr bwMode="auto">
          <a:xfrm>
            <a:off x="1160030" y="2127250"/>
            <a:ext cx="2802370" cy="892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>
              <a:lnSpc>
                <a:spcPct val="100000"/>
              </a:lnSpc>
              <a:defRPr/>
            </a:pPr>
            <a:r>
              <a:rPr kumimoji="0" lang="en-US" sz="2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Content </a:t>
            </a:r>
          </a:p>
          <a:p>
            <a:pPr algn="ctr" eaLnBrk="1" hangingPunct="1">
              <a:lnSpc>
                <a:spcPct val="100000"/>
              </a:lnSpc>
              <a:defRPr/>
            </a:pPr>
            <a:r>
              <a:rPr kumimoji="0" lang="en-US" sz="2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(HTML document)</a:t>
            </a:r>
          </a:p>
        </p:txBody>
      </p:sp>
      <p:sp>
        <p:nvSpPr>
          <p:cNvPr id="976910" name="Text Box 14"/>
          <p:cNvSpPr txBox="1">
            <a:spLocks noChangeArrowheads="1"/>
          </p:cNvSpPr>
          <p:nvPr/>
        </p:nvSpPr>
        <p:spPr bwMode="auto">
          <a:xfrm>
            <a:off x="5009324" y="2127250"/>
            <a:ext cx="2534476" cy="892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>
              <a:lnSpc>
                <a:spcPct val="100000"/>
              </a:lnSpc>
              <a:defRPr/>
            </a:pPr>
            <a:r>
              <a:rPr kumimoji="0" lang="en-US" sz="2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Presentation</a:t>
            </a:r>
          </a:p>
          <a:p>
            <a:pPr algn="ctr" eaLnBrk="1" hangingPunct="1">
              <a:lnSpc>
                <a:spcPct val="100000"/>
              </a:lnSpc>
              <a:defRPr/>
            </a:pPr>
            <a:r>
              <a:rPr kumimoji="0" lang="en-US" sz="2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(CSS Document)</a:t>
            </a:r>
          </a:p>
        </p:txBody>
      </p:sp>
      <p:sp>
        <p:nvSpPr>
          <p:cNvPr id="976911" name="Line 15"/>
          <p:cNvSpPr>
            <a:spLocks noChangeShapeType="1"/>
          </p:cNvSpPr>
          <p:nvPr/>
        </p:nvSpPr>
        <p:spPr bwMode="auto">
          <a:xfrm flipH="1" flipV="1">
            <a:off x="2057400" y="3657600"/>
            <a:ext cx="3352800" cy="76200"/>
          </a:xfrm>
          <a:prstGeom prst="line">
            <a:avLst/>
          </a:prstGeom>
          <a:noFill/>
          <a:ln w="9525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76912" name="Line 16"/>
          <p:cNvSpPr>
            <a:spLocks noChangeShapeType="1"/>
          </p:cNvSpPr>
          <p:nvPr/>
        </p:nvSpPr>
        <p:spPr bwMode="auto">
          <a:xfrm flipH="1">
            <a:off x="3124200" y="4038600"/>
            <a:ext cx="2286000" cy="609600"/>
          </a:xfrm>
          <a:prstGeom prst="line">
            <a:avLst/>
          </a:prstGeom>
          <a:noFill/>
          <a:ln w="9525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76913" name="Line 17"/>
          <p:cNvSpPr>
            <a:spLocks noChangeShapeType="1"/>
          </p:cNvSpPr>
          <p:nvPr/>
        </p:nvSpPr>
        <p:spPr bwMode="auto">
          <a:xfrm flipH="1">
            <a:off x="3200400" y="4419600"/>
            <a:ext cx="2286000" cy="304800"/>
          </a:xfrm>
          <a:prstGeom prst="line">
            <a:avLst/>
          </a:prstGeom>
          <a:noFill/>
          <a:ln w="9525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76914" name="Line 18"/>
          <p:cNvSpPr>
            <a:spLocks noChangeShapeType="1"/>
          </p:cNvSpPr>
          <p:nvPr/>
        </p:nvSpPr>
        <p:spPr bwMode="auto">
          <a:xfrm flipH="1" flipV="1">
            <a:off x="2057400" y="3733800"/>
            <a:ext cx="3352800" cy="1066800"/>
          </a:xfrm>
          <a:prstGeom prst="line">
            <a:avLst/>
          </a:prstGeom>
          <a:noFill/>
          <a:ln w="9525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76915" name="Line 19"/>
          <p:cNvSpPr>
            <a:spLocks noChangeShapeType="1"/>
          </p:cNvSpPr>
          <p:nvPr/>
        </p:nvSpPr>
        <p:spPr bwMode="auto">
          <a:xfrm flipH="1" flipV="1">
            <a:off x="3276600" y="4876800"/>
            <a:ext cx="2133600" cy="457200"/>
          </a:xfrm>
          <a:prstGeom prst="line">
            <a:avLst/>
          </a:prstGeom>
          <a:noFill/>
          <a:ln w="9525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76916" name="Line 20"/>
          <p:cNvSpPr>
            <a:spLocks noChangeShapeType="1"/>
          </p:cNvSpPr>
          <p:nvPr/>
        </p:nvSpPr>
        <p:spPr bwMode="auto">
          <a:xfrm flipH="1" flipV="1">
            <a:off x="3352800" y="5638800"/>
            <a:ext cx="2057400" cy="76200"/>
          </a:xfrm>
          <a:prstGeom prst="line">
            <a:avLst/>
          </a:prstGeom>
          <a:noFill/>
          <a:ln w="9525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8869371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769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769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769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769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769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769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769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769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769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769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769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769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769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9769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9769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9769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9769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6900" grpId="0" animBg="1"/>
      <p:bldP spid="976901" grpId="0"/>
      <p:bldP spid="976902" grpId="0" animBg="1"/>
      <p:bldP spid="976903" grpId="0" animBg="1"/>
      <p:bldP spid="976904" grpId="0" animBg="1"/>
      <p:bldP spid="976905" grpId="0" animBg="1"/>
      <p:bldP spid="976906" grpId="0"/>
      <p:bldP spid="976907" grpId="0"/>
      <p:bldP spid="976908" grpId="0"/>
      <p:bldP spid="976909" grpId="0"/>
      <p:bldP spid="976910" grpId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9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The Resulting Page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95</a:t>
            </a:fld>
            <a:endParaRPr lang="en-US" dirty="0"/>
          </a:p>
        </p:txBody>
      </p:sp>
      <p:sp>
        <p:nvSpPr>
          <p:cNvPr id="977923" name="Rectangle 3"/>
          <p:cNvSpPr>
            <a:spLocks noChangeArrowheads="1"/>
          </p:cNvSpPr>
          <p:nvPr/>
        </p:nvSpPr>
        <p:spPr bwMode="auto">
          <a:xfrm>
            <a:off x="2133600" y="1066800"/>
            <a:ext cx="4681537" cy="5334000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9525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77924" name="Text Box 4"/>
          <p:cNvSpPr txBox="1">
            <a:spLocks noChangeArrowheads="1"/>
          </p:cNvSpPr>
          <p:nvPr/>
        </p:nvSpPr>
        <p:spPr bwMode="auto">
          <a:xfrm>
            <a:off x="2339975" y="1196975"/>
            <a:ext cx="4362450" cy="50167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40000"/>
              </a:spcBef>
              <a:defRPr/>
            </a:pPr>
            <a:r>
              <a:rPr kumimoji="0"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40000"/>
              </a:spcBef>
              <a:defRPr/>
            </a:pPr>
            <a:r>
              <a:rPr kumimoji="0" lang="en-US" sz="2000" b="1" noProof="1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Lorem ipsum dolor sit amet, consectetuer adipiscing elit. Suspendisse at pede ut purus malesuada dictum. Donec vitae neque non magna aliquam dictum.</a:t>
            </a:r>
          </a:p>
          <a:p>
            <a:pPr lvl="1" eaLnBrk="1" hangingPunct="1">
              <a:lnSpc>
                <a:spcPct val="100000"/>
              </a:lnSpc>
              <a:spcBef>
                <a:spcPct val="40000"/>
              </a:spcBef>
              <a:buFontTx/>
              <a:buChar char="•"/>
              <a:defRPr/>
            </a:pPr>
            <a:r>
              <a:rPr kumimoji="0" lang="en-US" sz="2000" b="1" noProof="1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kumimoji="0" lang="en-US" sz="2000" b="1" i="1" noProof="1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Vestibulum et odio et ipsum</a:t>
            </a:r>
          </a:p>
          <a:p>
            <a:pPr lvl="1" eaLnBrk="1" hangingPunct="1">
              <a:lnSpc>
                <a:spcPct val="100000"/>
              </a:lnSpc>
              <a:spcBef>
                <a:spcPct val="40000"/>
              </a:spcBef>
              <a:buFontTx/>
              <a:buChar char="•"/>
              <a:defRPr/>
            </a:pPr>
            <a:r>
              <a:rPr kumimoji="0" lang="en-US" sz="2000" b="1" i="1" noProof="1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accumsan accumsan. Morbi at</a:t>
            </a:r>
          </a:p>
          <a:p>
            <a:pPr lvl="1" eaLnBrk="1" hangingPunct="1">
              <a:lnSpc>
                <a:spcPct val="100000"/>
              </a:lnSpc>
              <a:spcBef>
                <a:spcPct val="40000"/>
              </a:spcBef>
              <a:buFontTx/>
              <a:buChar char="•"/>
              <a:defRPr/>
            </a:pPr>
            <a:r>
              <a:rPr kumimoji="0" lang="en-US" sz="2000" b="1" i="1" noProof="1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arcu vel elit ultricies porta. Proin</a:t>
            </a:r>
          </a:p>
          <a:p>
            <a:pPr eaLnBrk="1" hangingPunct="1">
              <a:lnSpc>
                <a:spcPct val="100000"/>
              </a:lnSpc>
              <a:spcBef>
                <a:spcPct val="40000"/>
              </a:spcBef>
              <a:defRPr/>
            </a:pPr>
            <a:r>
              <a:rPr kumimoji="0" lang="en-US" sz="2000" b="1" noProof="1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Tortor purus, luctus non, aliquam nec, interdum vel, mi. Sed nec quam nec odio lacinia molestie. Praesent augue tortor, convallis eget, euismod nonummy, lacinia ut, risus. </a:t>
            </a:r>
          </a:p>
        </p:txBody>
      </p:sp>
    </p:spTree>
    <p:extLst>
      <p:ext uri="{BB962C8B-B14F-4D97-AF65-F5344CB8AC3E}">
        <p14:creationId xmlns:p14="http://schemas.microsoft.com/office/powerpoint/2010/main" val="47768773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95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695929" y="4467457"/>
            <a:ext cx="5752142" cy="685800"/>
          </a:xfrm>
        </p:spPr>
        <p:txBody>
          <a:bodyPr/>
          <a:lstStyle/>
          <a:p>
            <a:pPr>
              <a:defRPr/>
            </a:pPr>
            <a:r>
              <a:rPr lang="en-US"/>
              <a:t>CSS Intro</a:t>
            </a:r>
            <a:endParaRPr lang="bg-BG" dirty="0"/>
          </a:p>
        </p:txBody>
      </p:sp>
      <p:sp>
        <p:nvSpPr>
          <p:cNvPr id="1021955" name="Rectangle 3"/>
          <p:cNvSpPr>
            <a:spLocks noChangeArrowheads="1"/>
          </p:cNvSpPr>
          <p:nvPr/>
        </p:nvSpPr>
        <p:spPr bwMode="auto">
          <a:xfrm>
            <a:off x="1687033" y="5381857"/>
            <a:ext cx="5761038" cy="4093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>
            <a:spAutoFit/>
          </a:bodyPr>
          <a:lstStyle/>
          <a:p>
            <a:pPr algn="ctr" eaLnBrk="0" hangingPunct="0">
              <a:lnSpc>
                <a:spcPct val="95000"/>
              </a:lnSpc>
              <a:spcBef>
                <a:spcPct val="200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dirty="0">
                <a:solidFill>
                  <a:srgbClr val="FAF7C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Styling with Cascading Stylesheets</a:t>
            </a:r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5455" y="1743307"/>
            <a:ext cx="3253590" cy="2190750"/>
          </a:xfrm>
          <a:prstGeom prst="roundRect">
            <a:avLst>
              <a:gd name="adj" fmla="val 4783"/>
            </a:avLst>
          </a:prstGeom>
          <a:noFill/>
          <a:ln>
            <a:noFill/>
          </a:ln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 descr="http://blog.arcane-graphics.com/wp-content/uploads/2009/01/1083339_computer_abbreviations_3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600" y="1743307"/>
            <a:ext cx="2921000" cy="2190750"/>
          </a:xfrm>
          <a:prstGeom prst="roundRect">
            <a:avLst>
              <a:gd name="adj" fmla="val 4783"/>
            </a:avLst>
          </a:prstGeom>
          <a:noFill/>
          <a:ln>
            <a:noFill/>
          </a:ln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www.iconarchive.com/icons/enhancedlabs/lha-objects/128/Filetype-CSS-icon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43370">
            <a:off x="3641471" y="1175433"/>
            <a:ext cx="1654152" cy="1654152"/>
          </a:xfrm>
          <a:prstGeom prst="rect">
            <a:avLst/>
          </a:prstGeom>
          <a:noFill/>
          <a:effectLst>
            <a:outerShdw blurRad="127000" dist="38100" dir="2700000" sx="104000" sy="104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148321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CSS Introduction</a:t>
            </a:r>
            <a:endParaRPr lang="bg-BG" dirty="0"/>
          </a:p>
        </p:txBody>
      </p:sp>
      <p:sp>
        <p:nvSpPr>
          <p:cNvPr id="98406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sz="3000" dirty="0"/>
              <a:t>Cascading Style Sheets (CSS)</a:t>
            </a:r>
          </a:p>
          <a:p>
            <a:pPr lvl="1">
              <a:defRPr/>
            </a:pPr>
            <a:r>
              <a:rPr lang="en-US" sz="2800" dirty="0"/>
              <a:t>Used to describe the presentation of documents</a:t>
            </a:r>
          </a:p>
          <a:p>
            <a:pPr lvl="1">
              <a:defRPr/>
            </a:pPr>
            <a:r>
              <a:rPr lang="en-US" sz="2800" dirty="0"/>
              <a:t>Define sizes, spacing, fonts, colors, layout, etc.</a:t>
            </a:r>
          </a:p>
          <a:p>
            <a:pPr lvl="1">
              <a:defRPr/>
            </a:pPr>
            <a:r>
              <a:rPr lang="en-US" sz="2800" dirty="0"/>
              <a:t>Improve content accessibility</a:t>
            </a:r>
          </a:p>
          <a:p>
            <a:pPr lvl="1">
              <a:defRPr/>
            </a:pPr>
            <a:r>
              <a:rPr lang="en-US" sz="2800" dirty="0"/>
              <a:t>Improve flexibility</a:t>
            </a:r>
          </a:p>
          <a:p>
            <a:pPr>
              <a:defRPr/>
            </a:pPr>
            <a:r>
              <a:rPr lang="en-US" sz="3000" dirty="0"/>
              <a:t>Designed to separate presentation from content</a:t>
            </a:r>
          </a:p>
          <a:p>
            <a:pPr>
              <a:defRPr/>
            </a:pPr>
            <a:r>
              <a:rPr lang="en-US" sz="3000" dirty="0"/>
              <a:t>Due to CSS, all HTML presentation tags and attributes are deprecated, e.g. </a:t>
            </a:r>
            <a:r>
              <a:rPr lang="en-US" sz="30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font</a:t>
            </a:r>
            <a:r>
              <a:rPr lang="en-US" sz="3000" dirty="0"/>
              <a:t>, </a:t>
            </a:r>
            <a:r>
              <a:rPr lang="en-US" sz="30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center</a:t>
            </a:r>
            <a:r>
              <a:rPr lang="en-US" sz="3000" dirty="0"/>
              <a:t>, etc.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8195953"/>
      </p:ext>
    </p:extLst>
  </p:cSld>
  <p:clrMapOvr>
    <a:masterClrMapping/>
  </p:clrMapOvr>
  <p:transition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4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CSS Introduction (2)</a:t>
            </a:r>
            <a:endParaRPr lang="bg-BG" dirty="0"/>
          </a:p>
        </p:txBody>
      </p:sp>
      <p:sp>
        <p:nvSpPr>
          <p:cNvPr id="99942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CSS can be applied to any XML document</a:t>
            </a:r>
          </a:p>
          <a:p>
            <a:pPr lvl="1">
              <a:defRPr/>
            </a:pPr>
            <a:r>
              <a:rPr lang="en-US" dirty="0"/>
              <a:t>Not just to HTML / XHTML</a:t>
            </a:r>
          </a:p>
          <a:p>
            <a:pPr>
              <a:defRPr/>
            </a:pPr>
            <a:r>
              <a:rPr lang="en-US" dirty="0"/>
              <a:t>CSS can specify different styles for different media</a:t>
            </a:r>
          </a:p>
          <a:p>
            <a:pPr lvl="1">
              <a:defRPr/>
            </a:pPr>
            <a:r>
              <a:rPr lang="en-US" dirty="0"/>
              <a:t>On-screen</a:t>
            </a:r>
          </a:p>
          <a:p>
            <a:pPr lvl="1">
              <a:defRPr/>
            </a:pPr>
            <a:r>
              <a:rPr lang="en-US" dirty="0"/>
              <a:t>In print</a:t>
            </a:r>
          </a:p>
          <a:p>
            <a:pPr lvl="1">
              <a:defRPr/>
            </a:pPr>
            <a:r>
              <a:rPr lang="en-US" dirty="0"/>
              <a:t>Handheld, projection, etc.</a:t>
            </a:r>
          </a:p>
          <a:p>
            <a:pPr lvl="1">
              <a:defRPr/>
            </a:pPr>
            <a:r>
              <a:rPr lang="en-US" dirty="0"/>
              <a:t>… even by voice or Braille-based reader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4860208"/>
      </p:ext>
    </p:extLst>
  </p:cSld>
  <p:clrMapOvr>
    <a:masterClrMapping/>
  </p:clrMapOvr>
  <p:transition/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4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Why “Cascading”?</a:t>
            </a:r>
            <a:endParaRPr lang="bg-BG" dirty="0"/>
          </a:p>
        </p:txBody>
      </p:sp>
      <p:sp>
        <p:nvSpPr>
          <p:cNvPr id="9984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Priority scheme determining which style rules apply to element</a:t>
            </a:r>
          </a:p>
          <a:p>
            <a:pPr lvl="1">
              <a:defRPr/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Cascade priorities</a:t>
            </a:r>
            <a:r>
              <a:rPr lang="en-US" dirty="0"/>
              <a:t> or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specificity (weight)</a:t>
            </a:r>
            <a:r>
              <a:rPr lang="en-US" dirty="0"/>
              <a:t> are calculated and assigned to the rules</a:t>
            </a:r>
          </a:p>
          <a:p>
            <a:pPr lvl="1">
              <a:defRPr/>
            </a:pPr>
            <a:r>
              <a:rPr lang="en-US" dirty="0"/>
              <a:t>Child elements in the HTML DOM tree inherit styles from their parent</a:t>
            </a:r>
          </a:p>
          <a:p>
            <a:pPr lvl="2">
              <a:defRPr/>
            </a:pPr>
            <a:r>
              <a:rPr lang="en-US" dirty="0"/>
              <a:t>Can override them</a:t>
            </a:r>
          </a:p>
          <a:p>
            <a:pPr lvl="2">
              <a:defRPr/>
            </a:pPr>
            <a:r>
              <a:rPr lang="en-US" dirty="0"/>
              <a:t>Control via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!important</a:t>
            </a:r>
            <a:r>
              <a:rPr lang="en-US" dirty="0"/>
              <a:t> rule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7463438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Telerik-PowerPoint-Theme">
  <a:themeElements>
    <a:clrScheme name="Telerik Colors Theme">
      <a:dk1>
        <a:sysClr val="windowText" lastClr="000000"/>
      </a:dk1>
      <a:lt1>
        <a:srgbClr val="CCFF66"/>
      </a:lt1>
      <a:dk2>
        <a:srgbClr val="30356E"/>
      </a:dk2>
      <a:lt2>
        <a:srgbClr val="CCFF33"/>
      </a:lt2>
      <a:accent1>
        <a:srgbClr val="CC4757"/>
      </a:accent1>
      <a:accent2>
        <a:srgbClr val="FF6F61"/>
      </a:accent2>
      <a:accent3>
        <a:srgbClr val="FF953E"/>
      </a:accent3>
      <a:accent4>
        <a:srgbClr val="F8BD52"/>
      </a:accent4>
      <a:accent5>
        <a:srgbClr val="46A6BD"/>
      </a:accent5>
      <a:accent6>
        <a:srgbClr val="5488BC"/>
      </a:accent6>
      <a:hlink>
        <a:srgbClr val="76B200"/>
      </a:hlink>
      <a:folHlink>
        <a:srgbClr val="FFCF3E"/>
      </a:folHlink>
    </a:clrScheme>
    <a:fontScheme name="Deluxe">
      <a:majorFont>
        <a:latin typeface="Corbel"/>
        <a:ea typeface=""/>
        <a:cs typeface=""/>
        <a:font script="Jpan" typeface="HGｺﾞｼｯｸM"/>
        <a:font script="Hang" typeface="HY엽서L"/>
        <a:font script="Hans" typeface="华文新魏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新魏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Deluxe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280000"/>
              </a:schemeClr>
            </a:gs>
            <a:gs pos="14000">
              <a:schemeClr val="phClr">
                <a:tint val="37000"/>
                <a:satMod val="250000"/>
              </a:schemeClr>
            </a:gs>
            <a:gs pos="45000">
              <a:schemeClr val="phClr">
                <a:tint val="53000"/>
                <a:satMod val="220000"/>
              </a:schemeClr>
            </a:gs>
            <a:gs pos="65000">
              <a:schemeClr val="phClr">
                <a:tint val="53000"/>
                <a:satMod val="220000"/>
              </a:schemeClr>
            </a:gs>
            <a:gs pos="86000">
              <a:schemeClr val="phClr">
                <a:tint val="42000"/>
                <a:satMod val="240000"/>
              </a:schemeClr>
            </a:gs>
            <a:gs pos="100000">
              <a:schemeClr val="phClr">
                <a:tint val="20000"/>
                <a:satMod val="23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75000"/>
                <a:satMod val="160000"/>
              </a:schemeClr>
            </a:gs>
            <a:gs pos="60000">
              <a:schemeClr val="phClr">
                <a:satMod val="150000"/>
              </a:schemeClr>
            </a:gs>
            <a:gs pos="100000">
              <a:schemeClr val="phClr">
                <a:tint val="75000"/>
                <a:satMod val="200000"/>
              </a:schemeClr>
            </a:gs>
          </a:gsLst>
          <a:lin ang="16200000" scaled="1"/>
        </a:gradFill>
      </a:fillStyleLst>
      <a:lnStyleLst>
        <a:ln w="9525" cap="flat" cmpd="sng" algn="ctr">
          <a:solidFill>
            <a:schemeClr val="phClr">
              <a:satMod val="14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prstMaterial="powder">
            <a:bevelT w="152400"/>
            <a:contourClr>
              <a:schemeClr val="phClr"/>
            </a:contourClr>
          </a:sp3d>
        </a:effectStyle>
        <a:effectStyle>
          <a:effectLst>
            <a:reflection blurRad="12700" stA="26000" endPos="28000" dist="38100" dir="5400000" sy="-100000"/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prstMaterial="powder">
            <a:bevelT w="190500" h="1016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3000"/>
                <a:satMod val="1550000"/>
              </a:schemeClr>
            </a:gs>
            <a:gs pos="1000">
              <a:schemeClr val="phClr">
                <a:tint val="48000"/>
                <a:satMod val="1550000"/>
              </a:schemeClr>
            </a:gs>
            <a:gs pos="90000">
              <a:schemeClr val="phClr">
                <a:shade val="18000"/>
                <a:satMod val="275000"/>
              </a:schemeClr>
            </a:gs>
          </a:gsLst>
          <a:path path="circle">
            <a:fillToRect r="210000" b="300000"/>
          </a:path>
        </a:gradFill>
        <a:gradFill rotWithShape="1">
          <a:gsLst>
            <a:gs pos="5000">
              <a:schemeClr val="phClr">
                <a:tint val="38000"/>
                <a:satMod val="1800000"/>
              </a:schemeClr>
            </a:gs>
            <a:gs pos="5000">
              <a:schemeClr val="phClr">
                <a:tint val="40000"/>
                <a:satMod val="1800000"/>
              </a:schemeClr>
            </a:gs>
            <a:gs pos="90000">
              <a:schemeClr val="phClr">
                <a:shade val="18000"/>
                <a:satMod val="275000"/>
              </a:schemeClr>
            </a:gs>
          </a:gsLst>
          <a:path path="circle">
            <a:fillToRect l="20000" t="30000" r="135000" b="10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Telerik-PowerPoint-Theme</Template>
  <TotalTime>8626</TotalTime>
  <Words>18899</Words>
  <Application>Microsoft Office PowerPoint</Application>
  <PresentationFormat>On-screen Show (4:3)</PresentationFormat>
  <Paragraphs>2822</Paragraphs>
  <Slides>225</Slides>
  <Notes>57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225</vt:i4>
      </vt:variant>
    </vt:vector>
  </HeadingPairs>
  <TitlesOfParts>
    <vt:vector size="226" baseType="lpstr">
      <vt:lpstr>Telerik-PowerPoint-Theme</vt:lpstr>
      <vt:lpstr>HTML Basics</vt:lpstr>
      <vt:lpstr>Table of Contents</vt:lpstr>
      <vt:lpstr>Table of Contents (2)</vt:lpstr>
      <vt:lpstr>How the Web Works?</vt:lpstr>
      <vt:lpstr>What is a Web Page?</vt:lpstr>
      <vt:lpstr>Creating HTML Pages</vt:lpstr>
      <vt:lpstr>HTML Basics</vt:lpstr>
      <vt:lpstr>HTML Structure</vt:lpstr>
      <vt:lpstr>HTML Code Formatting</vt:lpstr>
      <vt:lpstr>First HTML Page</vt:lpstr>
      <vt:lpstr>First HTML Page: Tags</vt:lpstr>
      <vt:lpstr>First HTML Page: Header</vt:lpstr>
      <vt:lpstr>First HTML Page: Body</vt:lpstr>
      <vt:lpstr>Some Simple Tags</vt:lpstr>
      <vt:lpstr>Some Simple Tags – Example</vt:lpstr>
      <vt:lpstr>Some Simple Tags – Example (2)</vt:lpstr>
      <vt:lpstr>Tags Attributes</vt:lpstr>
      <vt:lpstr>Headings and Paragraphs</vt:lpstr>
      <vt:lpstr>Headings and Paragraphs – Example </vt:lpstr>
      <vt:lpstr>Headings and Paragraphs – Example (2)</vt:lpstr>
      <vt:lpstr>Introduction to HTML</vt:lpstr>
      <vt:lpstr>Preface</vt:lpstr>
      <vt:lpstr>The &lt;!DOCTYPE&gt; Declaration</vt:lpstr>
      <vt:lpstr>HTML vs. XHTML</vt:lpstr>
      <vt:lpstr>XHTML vs. HTML (2)</vt:lpstr>
      <vt:lpstr>The &lt;head&gt; Section</vt:lpstr>
      <vt:lpstr>&lt;head&gt; Section: &lt;title&gt; tag</vt:lpstr>
      <vt:lpstr>&lt;head&gt; Section: &lt;meta&gt;</vt:lpstr>
      <vt:lpstr>&lt;head&gt; Section: &lt;script&gt;</vt:lpstr>
      <vt:lpstr>The &lt;script&gt; Tag – Example</vt:lpstr>
      <vt:lpstr>&lt;head&gt; Section: &lt;style&gt;</vt:lpstr>
      <vt:lpstr>Comments: &lt;!-- --&gt; Tag</vt:lpstr>
      <vt:lpstr>&lt;body&gt; Section: Introduction</vt:lpstr>
      <vt:lpstr>Text Formatting</vt:lpstr>
      <vt:lpstr>Text Formatting – Example</vt:lpstr>
      <vt:lpstr>Text Formatting – Example (2)</vt:lpstr>
      <vt:lpstr>Hyperlinks: &lt;a&gt; Tag</vt:lpstr>
      <vt:lpstr>Hyperlinks: &lt;a&gt; Tag (2)</vt:lpstr>
      <vt:lpstr>Hyperlinks: &lt;a&gt; Tag (3)</vt:lpstr>
      <vt:lpstr>Hyperlinks and Sections</vt:lpstr>
      <vt:lpstr>Hyperlinks – Example</vt:lpstr>
      <vt:lpstr>Hyperlinks – Example (2)</vt:lpstr>
      <vt:lpstr>Links to the Same Document – Example </vt:lpstr>
      <vt:lpstr>Links to the Same Document – Example (2) </vt:lpstr>
      <vt:lpstr>Images: &lt;img&gt; tag</vt:lpstr>
      <vt:lpstr>Miscellaneous Tags</vt:lpstr>
      <vt:lpstr>Miscellaneous Tags – Example</vt:lpstr>
      <vt:lpstr>Ordered Lists: &lt;ol&gt; Tag</vt:lpstr>
      <vt:lpstr>Unordered Lists: &lt;ul&gt; Tag</vt:lpstr>
      <vt:lpstr>Definition lists: &lt;dl&gt; tag</vt:lpstr>
      <vt:lpstr>Lists – Example</vt:lpstr>
      <vt:lpstr>HTML Special Characters</vt:lpstr>
      <vt:lpstr>Special Characters – Example</vt:lpstr>
      <vt:lpstr>Special Chars – Example (2)</vt:lpstr>
      <vt:lpstr>Using &lt;DIV&gt; and &lt;SPAN&gt; Block and Inline Elements</vt:lpstr>
      <vt:lpstr>Block and Inline Elements</vt:lpstr>
      <vt:lpstr>The &lt;div&gt; Tag</vt:lpstr>
      <vt:lpstr>The &lt;span&gt; Tag</vt:lpstr>
      <vt:lpstr>HTML Tables</vt:lpstr>
      <vt:lpstr>HTML Tables</vt:lpstr>
      <vt:lpstr>HTML Tables (2)</vt:lpstr>
      <vt:lpstr>Simple HTML Tables – Example</vt:lpstr>
      <vt:lpstr>Simple HTML Tables – Example (2)</vt:lpstr>
      <vt:lpstr>Complete HTML Tables</vt:lpstr>
      <vt:lpstr>Complete HTML Table: Example</vt:lpstr>
      <vt:lpstr>Complete HTML Table: Example (2)</vt:lpstr>
      <vt:lpstr>Nested Tables</vt:lpstr>
      <vt:lpstr>Cell Spacing and Padding</vt:lpstr>
      <vt:lpstr>Cell Spacing and Padding – Example</vt:lpstr>
      <vt:lpstr>Cell Spacing and Padding – Example (2)</vt:lpstr>
      <vt:lpstr>Column and Row Span</vt:lpstr>
      <vt:lpstr>Column and Row Span – Example</vt:lpstr>
      <vt:lpstr>Column and Row Span – Example (2)</vt:lpstr>
      <vt:lpstr>HTML Forms</vt:lpstr>
      <vt:lpstr>HTML Forms</vt:lpstr>
      <vt:lpstr>Form Fields</vt:lpstr>
      <vt:lpstr>Fieldsets</vt:lpstr>
      <vt:lpstr>Form Input Controls</vt:lpstr>
      <vt:lpstr>Other Form Controls</vt:lpstr>
      <vt:lpstr>Other Form Controls (2)</vt:lpstr>
      <vt:lpstr>Other Form Controls (3)</vt:lpstr>
      <vt:lpstr>Other Form Controls (4)</vt:lpstr>
      <vt:lpstr>Labels</vt:lpstr>
      <vt:lpstr>HTML Forms – Example</vt:lpstr>
      <vt:lpstr>HTML Forms – Example (2)</vt:lpstr>
      <vt:lpstr>HTML Forms – Example (3)</vt:lpstr>
      <vt:lpstr>TabIndex</vt:lpstr>
      <vt:lpstr>HTML Frames</vt:lpstr>
      <vt:lpstr>HTML Frames</vt:lpstr>
      <vt:lpstr>HTML Frames – Demo</vt:lpstr>
      <vt:lpstr>Inline Frames: &lt;iframe&gt;</vt:lpstr>
      <vt:lpstr>Cascading Style Sheets (CSS)</vt:lpstr>
      <vt:lpstr>Table of Contents</vt:lpstr>
      <vt:lpstr>CSS: A New Philosophy</vt:lpstr>
      <vt:lpstr>The Resulting Page</vt:lpstr>
      <vt:lpstr>CSS Intro</vt:lpstr>
      <vt:lpstr>CSS Introduction</vt:lpstr>
      <vt:lpstr>CSS Introduction (2)</vt:lpstr>
      <vt:lpstr>Why “Cascading”?</vt:lpstr>
      <vt:lpstr>Why “Cascading”? (2)</vt:lpstr>
      <vt:lpstr>Why “Cascading”? (3)</vt:lpstr>
      <vt:lpstr>Style Sheets Syntax</vt:lpstr>
      <vt:lpstr>Selectors</vt:lpstr>
      <vt:lpstr>Selectors (2)</vt:lpstr>
      <vt:lpstr>Selectors (3)</vt:lpstr>
      <vt:lpstr>Selectors (4)</vt:lpstr>
      <vt:lpstr>Selectors (5)</vt:lpstr>
      <vt:lpstr>Values in the CSS Rules</vt:lpstr>
      <vt:lpstr>Default Browser Styles</vt:lpstr>
      <vt:lpstr>Linking HTML and CSS</vt:lpstr>
      <vt:lpstr>Linking HTML and CSS (2)</vt:lpstr>
      <vt:lpstr>Inline Styles: Example</vt:lpstr>
      <vt:lpstr>Inline Styles: Example</vt:lpstr>
      <vt:lpstr>CSS Cascade (Precedence)</vt:lpstr>
      <vt:lpstr>CSS Specificity</vt:lpstr>
      <vt:lpstr>Embedded Styles</vt:lpstr>
      <vt:lpstr>Embedded Styles: Example</vt:lpstr>
      <vt:lpstr>Embedded Styles: Example (2)</vt:lpstr>
      <vt:lpstr>Embedded Styles: Example (3)</vt:lpstr>
      <vt:lpstr>External CSS Styles</vt:lpstr>
      <vt:lpstr>External CSS Styles (2)</vt:lpstr>
      <vt:lpstr>External Styles: Example</vt:lpstr>
      <vt:lpstr>External Styles: Example (2)</vt:lpstr>
      <vt:lpstr>External Styles: Example (3)</vt:lpstr>
      <vt:lpstr>External Styles: Example (4)</vt:lpstr>
      <vt:lpstr>Text-related CSS Properties</vt:lpstr>
      <vt:lpstr>CSS Rules for Fonts (2)</vt:lpstr>
      <vt:lpstr>Shorthand Font Property</vt:lpstr>
      <vt:lpstr>Backgrounds</vt:lpstr>
      <vt:lpstr>Backgrounds (2)</vt:lpstr>
      <vt:lpstr>Background Shorthand Property</vt:lpstr>
      <vt:lpstr>Background-image or &lt;img&gt;?</vt:lpstr>
      <vt:lpstr>Borders</vt:lpstr>
      <vt:lpstr>Border Shorthand Property</vt:lpstr>
      <vt:lpstr>Width and Height</vt:lpstr>
      <vt:lpstr>Margin and Padding</vt:lpstr>
      <vt:lpstr>Margin and Padding: Short Rules</vt:lpstr>
      <vt:lpstr>The Box Model</vt:lpstr>
      <vt:lpstr>IE Quirks Mode</vt:lpstr>
      <vt:lpstr>Positioning</vt:lpstr>
      <vt:lpstr>Positioning (2)</vt:lpstr>
      <vt:lpstr>Positioning (3)</vt:lpstr>
      <vt:lpstr>Inline element positioning</vt:lpstr>
      <vt:lpstr>Float</vt:lpstr>
      <vt:lpstr>Float (2)</vt:lpstr>
      <vt:lpstr>Clear</vt:lpstr>
      <vt:lpstr>Clear (2)</vt:lpstr>
      <vt:lpstr>Opacity</vt:lpstr>
      <vt:lpstr>Visibility</vt:lpstr>
      <vt:lpstr>Display</vt:lpstr>
      <vt:lpstr>Display (2)</vt:lpstr>
      <vt:lpstr>Overflow</vt:lpstr>
      <vt:lpstr>Other CSS Properties</vt:lpstr>
      <vt:lpstr>Benefits of using CSS</vt:lpstr>
      <vt:lpstr>Maintenance Example</vt:lpstr>
      <vt:lpstr>CSS Development Tools</vt:lpstr>
      <vt:lpstr>CSS Development Tools (3)</vt:lpstr>
      <vt:lpstr>CSS Development Tools (4)</vt:lpstr>
      <vt:lpstr>Introduction to JavaScript</vt:lpstr>
      <vt:lpstr>Table of Contents</vt:lpstr>
      <vt:lpstr>Table of Contents (2)</vt:lpstr>
      <vt:lpstr>Table of Contents (3)</vt:lpstr>
      <vt:lpstr>DHTML</vt:lpstr>
      <vt:lpstr>What is DHTML?</vt:lpstr>
      <vt:lpstr>DTHML = HTML + CSS + JavaScript</vt:lpstr>
      <vt:lpstr>JavaScript</vt:lpstr>
      <vt:lpstr>JavaScript</vt:lpstr>
      <vt:lpstr>JavaScript Advantages</vt:lpstr>
      <vt:lpstr>What Can JavaScript Do?</vt:lpstr>
      <vt:lpstr>The First Script</vt:lpstr>
      <vt:lpstr>Another Small Example</vt:lpstr>
      <vt:lpstr>Using JavaScript Code</vt:lpstr>
      <vt:lpstr>JavaScript – When is Executed?</vt:lpstr>
      <vt:lpstr>Calling a JavaScript Function from Event Handler – Example</vt:lpstr>
      <vt:lpstr>Using External Script Files</vt:lpstr>
      <vt:lpstr>The JavaScript Syntax</vt:lpstr>
      <vt:lpstr>JavaScript Syntax</vt:lpstr>
      <vt:lpstr>Data Types</vt:lpstr>
      <vt:lpstr>Everything is Object</vt:lpstr>
      <vt:lpstr>String Operations</vt:lpstr>
      <vt:lpstr>Arrays Operations and Properties</vt:lpstr>
      <vt:lpstr>Standard Popup Boxes</vt:lpstr>
      <vt:lpstr>Sum of Numbers – Example</vt:lpstr>
      <vt:lpstr>Sum of Numbers – Example (2)</vt:lpstr>
      <vt:lpstr>JavaScript Prompt – Example</vt:lpstr>
      <vt:lpstr>Conditional Statement (if)</vt:lpstr>
      <vt:lpstr>Conditional Statement (if) (2)</vt:lpstr>
      <vt:lpstr>Switch Statement</vt:lpstr>
      <vt:lpstr>Loops</vt:lpstr>
      <vt:lpstr>Functions </vt:lpstr>
      <vt:lpstr>Function Arguments  and Return Value</vt:lpstr>
      <vt:lpstr>Document Object Model (DOM)</vt:lpstr>
      <vt:lpstr>Document Object Model (DOM)</vt:lpstr>
      <vt:lpstr>Accessing Elements</vt:lpstr>
      <vt:lpstr>DOM Manipulation</vt:lpstr>
      <vt:lpstr>Common Element Properties</vt:lpstr>
      <vt:lpstr>Common Element Properties (2)</vt:lpstr>
      <vt:lpstr>Accessing Elements through the DOM Tree Structure</vt:lpstr>
      <vt:lpstr>Accessing Elements through the DOM Tree – Example</vt:lpstr>
      <vt:lpstr>The HTML DOM Event Model</vt:lpstr>
      <vt:lpstr>The HTML DOM Event Model</vt:lpstr>
      <vt:lpstr>The HTML DOM Event Model (2)</vt:lpstr>
      <vt:lpstr>The HTML DOM Event Model (3)</vt:lpstr>
      <vt:lpstr>Common DOM Events</vt:lpstr>
      <vt:lpstr>Common DOM Events (2)</vt:lpstr>
      <vt:lpstr>onload Event – Example</vt:lpstr>
      <vt:lpstr>The Built-In Browser Objects</vt:lpstr>
      <vt:lpstr>Built-in Browser Objects</vt:lpstr>
      <vt:lpstr>DOM Hierarchy – Example</vt:lpstr>
      <vt:lpstr>Opening New Window – Example</vt:lpstr>
      <vt:lpstr>The Navigator Object</vt:lpstr>
      <vt:lpstr>The Screen Object</vt:lpstr>
      <vt:lpstr>Document and Location</vt:lpstr>
      <vt:lpstr>Form Validation – Example</vt:lpstr>
      <vt:lpstr>The Math Object</vt:lpstr>
      <vt:lpstr>The Date Object</vt:lpstr>
      <vt:lpstr>Timers: setTimeout()</vt:lpstr>
      <vt:lpstr>Timers: setInterval()</vt:lpstr>
      <vt:lpstr>Timer – Example</vt:lpstr>
      <vt:lpstr>Debugging JavaScript</vt:lpstr>
      <vt:lpstr>Debugging JavaScript</vt:lpstr>
      <vt:lpstr>Firebug</vt:lpstr>
      <vt:lpstr>Firebug (2)</vt:lpstr>
      <vt:lpstr>JavaScript Console Object</vt:lpstr>
      <vt:lpstr>HTML, CSS and JavaScript Basics</vt:lpstr>
    </vt:vector>
  </TitlesOfParts>
  <Company>Telerik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HTML Basics - HTML, Text, Images, Tables, Forms</dc:title>
  <dc:creator>Svetlin Nakov</dc:creator>
  <cp:lastModifiedBy>Unknown User</cp:lastModifiedBy>
  <cp:revision>739</cp:revision>
  <dcterms:created xsi:type="dcterms:W3CDTF">2007-12-08T16:03:35Z</dcterms:created>
  <dcterms:modified xsi:type="dcterms:W3CDTF">2023-03-03T23:39:07Z</dcterms:modified>
</cp:coreProperties>
</file>